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65" r:id="rId11"/>
    <p:sldId id="266" r:id="rId12"/>
    <p:sldId id="267" r:id="rId13"/>
    <p:sldId id="272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92D050"/>
    <a:srgbClr val="042433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7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5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26A0C-A5DC-49B3-A292-49CB8F039FEB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3E2F3-1377-47EA-A381-0FD640EFA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01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FB4BB-6D66-0EC9-A1BD-BB86EC3BE7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Consolas" panose="020B0609020204030204" pitchFamily="49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4AE129-414D-76AE-0D4F-E706E51E19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Consolas" panose="020B0609020204030204" pitchFamily="49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7BE57-F698-9ADF-6D09-2593276B6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r>
              <a:rPr lang="en-US"/>
              <a:t>9/12/2024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1A6FD-B64E-393C-26BF-40AE734DF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r>
              <a:rPr lang="en-US" dirty="0"/>
              <a:t>LayerTwoLabs.com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7E6209-A526-CE6B-2BB1-1DD7A52A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5F60AA78-AA0C-4201-8B76-B71E25BF95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68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B2260-EED5-7953-8FB6-E545F2B7C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8F3EC-3450-AA5C-A06D-4203DF39B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  <a:lvl2pPr>
              <a:defRPr>
                <a:latin typeface="Consolas" panose="020B0609020204030204" pitchFamily="49" charset="0"/>
              </a:defRPr>
            </a:lvl2pPr>
            <a:lvl3pPr>
              <a:defRPr>
                <a:latin typeface="Consolas" panose="020B0609020204030204" pitchFamily="49" charset="0"/>
              </a:defRPr>
            </a:lvl3pPr>
            <a:lvl4pPr>
              <a:defRPr>
                <a:latin typeface="Consolas" panose="020B0609020204030204" pitchFamily="49" charset="0"/>
              </a:defRPr>
            </a:lvl4pPr>
            <a:lvl5pPr>
              <a:defRPr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E4D7D-3951-D3E7-A47E-C6C7C1CF71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916" y="6363175"/>
            <a:ext cx="2743200" cy="365125"/>
          </a:xfrm>
        </p:spPr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r>
              <a:rPr lang="en-US"/>
              <a:t>9/12/2024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6BD29-D568-75A8-0A2E-790E713AA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341833" y="6542294"/>
            <a:ext cx="2308077" cy="365125"/>
          </a:xfrm>
        </p:spPr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r>
              <a:rPr lang="en-US" dirty="0"/>
              <a:t>LayerTwoLabs.com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E8DD7-AA3F-E92D-1413-F5870EB69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7138" y="6542295"/>
            <a:ext cx="1474862" cy="365125"/>
          </a:xfrm>
        </p:spPr>
        <p:txBody>
          <a:bodyPr/>
          <a:lstStyle>
            <a:lvl1pPr>
              <a:defRPr>
                <a:latin typeface="Consolas" panose="020B0609020204030204" pitchFamily="49" charset="0"/>
              </a:defRPr>
            </a:lvl1pPr>
          </a:lstStyle>
          <a:p>
            <a:fld id="{5F60AA78-AA0C-4201-8B76-B71E25BF95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196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A4815-8E68-A9DE-0363-200BB6280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B541D3-7B8B-6213-1E16-62A73A13C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4357F-64A6-C2F6-C2B2-40F4CAFDF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89CDC-1AC1-219C-8552-33968AC4A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B0719-5E02-E452-F0E7-AB72F5AB8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11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B572A-70B7-9BB0-5095-434E18FDA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5A6C9-0ECA-23AB-4B9C-9FFB9ACF85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80E09E-1B5D-B05A-FFE3-D670E97860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000DC0-FCCD-5E8C-ED80-FAFF5377F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B1B05-6635-D884-7EF2-963B01108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0E0FB9-BE3A-69E5-749C-3FEA563D4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018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2FF86-1A0F-ABE0-424D-798752E58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2D8C75-27CA-7BCA-B8E4-F07C1D3AB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BF9C13-B972-8BEB-DAA0-5A0DAB8DC2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5B44A8-D211-FCF2-9EC1-080D688BE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2F5E74-8997-7E38-E7E6-5974C94758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1FA627-6004-3E88-1BBC-AAF473FEE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F38DDF-CB1B-28FC-5A37-CAD7429E3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33EE79-773F-EC8D-1641-2DA408743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05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7D526-7335-A1BE-16DD-59D5FF43A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1ABDBB-5673-33B9-19B7-304DCD696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34A5D3-6284-26DB-D02E-151EAA967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BE78B-1816-F2C1-22F1-15C1965E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180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1683E9-3614-3B04-3DA2-F15E07D42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C80C92-7E8B-9CD9-4A9A-96918971D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8743A4-0FA8-5DF8-7CF4-B506885B7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101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B2F98-E1DA-ADC3-F617-442511129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69B17-9142-C2D8-80B2-A51FE24FC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8914B-DD0B-F192-D9AA-86EFEC1A05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A172AF-1E35-7A96-F4C4-51971887A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298DD-5F94-EFF7-2187-0AF020562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4416B3-6824-BA56-7CE1-5EDA7A86B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531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0DB64-78CB-CB53-FDA1-B460009A7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8C5AD2-5BF6-6CFC-7068-1A5317BF8D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0D4D1-9690-29CA-FA6A-9D1C3E5579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56AB0F-51CA-E880-8BE5-2E06D0D56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369828-800A-B66C-A357-3FF9CFBFA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84F458-B8B8-8310-9032-22CC61ECC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989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7F672-BB28-0030-B7F9-86F941AD1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C304CB-5A2F-8D32-46A1-62BBCD2224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821AA-1049-74EB-F039-4EA9990C9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A0FD0-86E1-F6CC-5353-95C187ACF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5B44E-D955-3E0B-11B3-E78F42E6F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966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D8882F-6C3E-12B3-163A-20A299D771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18A26C-B0CC-34DC-3F87-93D909106E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4CF0F-B3C6-2AFA-B91B-91A968471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56E19-E64E-8ADA-340E-6F7F9B37F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1A738-2B6D-107A-FA70-9849E9E6C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62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262F17-71F0-8987-023B-5CFBDAE5C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963DC-852F-C9D3-6317-8E9F55DBB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91B20-2918-A5C2-B26E-9A5504365F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9/12/2024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60839-DF43-C6DA-ADA4-1023CFF2ED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LayerTwoLabs.com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08CB7-6BC5-145F-53D4-9F0D13AF8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60AA78-AA0C-4201-8B76-B71E25BF9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71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aul@layertwolabs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ivechain.info/media/slides/plebfi-2023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hyperlink" Target="https://www.truthcoin.info/blog/all-world-txns/" TargetMode="External"/><Relationship Id="rId7" Type="http://schemas.openxmlformats.org/officeDocument/2006/relationships/image" Target="../media/image5.jpg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hyperlink" Target="https://www.truthcoin.info/files/bitcoin-mgaw.pdf" TargetMode="Externa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ate.io/learn/articles/with-a-market-value-of-tens-of-billions-will-the-proud-opensea-regret-it/1968" TargetMode="External"/><Relationship Id="rId11" Type="http://schemas.openxmlformats.org/officeDocument/2006/relationships/image" Target="../media/image9.svg"/><Relationship Id="rId5" Type="http://schemas.openxmlformats.org/officeDocument/2006/relationships/hyperlink" Target="https://bitcoinhivemind.com/presentations/hivemind-valuable.pdf" TargetMode="External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hyperlink" Target="https://www.icann.org/en/system/files/files/annual-report-2023-en.pdf" TargetMode="External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ruthcoin.info/blog/zside-meltcast/" TargetMode="External"/><Relationship Id="rId13" Type="http://schemas.openxmlformats.org/officeDocument/2006/relationships/hyperlink" Target="https://gwern.net/doc/politics/2007-thiel.pdf" TargetMode="External"/><Relationship Id="rId3" Type="http://schemas.openxmlformats.org/officeDocument/2006/relationships/hyperlink" Target="https://gwern.net/holy-war" TargetMode="External"/><Relationship Id="rId7" Type="http://schemas.openxmlformats.org/officeDocument/2006/relationships/hyperlink" Target="https://www.truthcoin.info/blog/bit-assets/" TargetMode="External"/><Relationship Id="rId12" Type="http://schemas.openxmlformats.org/officeDocument/2006/relationships/hyperlink" Target="https://bitslog.com/2019/04/16/the-return-of-the-deniers-and-the-revenge-of-patoshi/" TargetMode="External"/><Relationship Id="rId2" Type="http://schemas.openxmlformats.org/officeDocument/2006/relationships/hyperlink" Target="https://gwern.net/complemen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ruthcoin.info/blog/bitnames/" TargetMode="External"/><Relationship Id="rId11" Type="http://schemas.openxmlformats.org/officeDocument/2006/relationships/hyperlink" Target="https://bitcoinhivemind.com/" TargetMode="External"/><Relationship Id="rId5" Type="http://schemas.openxmlformats.org/officeDocument/2006/relationships/hyperlink" Target="https://www.truthcoin.info/blog/imex/" TargetMode="External"/><Relationship Id="rId10" Type="http://schemas.openxmlformats.org/officeDocument/2006/relationships/hyperlink" Target="https://www.truthcoin.info/blog/all-world-txns/" TargetMode="External"/><Relationship Id="rId4" Type="http://schemas.openxmlformats.org/officeDocument/2006/relationships/hyperlink" Target="https://www.truthcoin.info/blog/garp/" TargetMode="External"/><Relationship Id="rId9" Type="http://schemas.openxmlformats.org/officeDocument/2006/relationships/hyperlink" Target="https://www.truthcoin.info/blog/thunder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ayertwolabs.com/download" TargetMode="External"/><Relationship Id="rId7" Type="http://schemas.openxmlformats.org/officeDocument/2006/relationships/hyperlink" Target="https://www.drivechain.info/misinformation/#5" TargetMode="External"/><Relationship Id="rId2" Type="http://schemas.openxmlformats.org/officeDocument/2006/relationships/hyperlink" Target="https://layertwolabs.com/friend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ld.reddit.com/r/AltStreetBets/comments/kr221n/gigachad_michael_saylor_maybe_you_need_a_monero/" TargetMode="External"/><Relationship Id="rId5" Type="http://schemas.openxmlformats.org/officeDocument/2006/relationships/hyperlink" Target="https://www.truthcoin.info/blog/lightning-limitations/" TargetMode="External"/><Relationship Id="rId4" Type="http://schemas.openxmlformats.org/officeDocument/2006/relationships/hyperlink" Target="https://www.truthcoin.info/blog/ln-blackpill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s://layertwolabs.com/download" TargetMode="External"/><Relationship Id="rId7" Type="http://schemas.openxmlformats.org/officeDocument/2006/relationships/hyperlink" Target="https://www.drivechain.info/misinformation/#5" TargetMode="External"/><Relationship Id="rId2" Type="http://schemas.openxmlformats.org/officeDocument/2006/relationships/hyperlink" Target="https://layertwolabs.com/friend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ld.reddit.com/r/AltStreetBets/comments/kr221n/gigachad_michael_saylor_maybe_you_need_a_monero/" TargetMode="External"/><Relationship Id="rId5" Type="http://schemas.openxmlformats.org/officeDocument/2006/relationships/hyperlink" Target="https://www.truthcoin.info/blog/lightning-limitations/" TargetMode="External"/><Relationship Id="rId4" Type="http://schemas.openxmlformats.org/officeDocument/2006/relationships/hyperlink" Target="https://www.truthcoin.info/blog/ln-blackpill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uthcoin.info/blog/ln-blackpill/" TargetMode="External"/><Relationship Id="rId2" Type="http://schemas.openxmlformats.org/officeDocument/2006/relationships/hyperlink" Target="https://www.truthcoin.info/blog/lightning-limitation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ruthcoin.info/blog/all-world-txns/#d-the-coming-l2-war--why-merged-mining-will-win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paul@layertwolabs.com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9E7A3-AE9A-CF46-456F-3457E2DB82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0705" y="506995"/>
            <a:ext cx="6590581" cy="1525524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LayerTwo Labs</a:t>
            </a:r>
            <a:br>
              <a:rPr lang="en-US" dirty="0"/>
            </a:br>
            <a:r>
              <a:rPr lang="en-US" sz="2800" dirty="0"/>
              <a:t>Making every transaction</a:t>
            </a:r>
            <a:br>
              <a:rPr lang="en-US" sz="2800" dirty="0"/>
            </a:br>
            <a:r>
              <a:rPr lang="en-US" sz="2800" dirty="0"/>
              <a:t>a Bitcoin txn.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43B1070-1BAB-F4C4-2520-1656EAA76C30}"/>
              </a:ext>
            </a:extLst>
          </p:cNvPr>
          <p:cNvSpPr txBox="1">
            <a:spLocks/>
          </p:cNvSpPr>
          <p:nvPr/>
        </p:nvSpPr>
        <p:spPr>
          <a:xfrm>
            <a:off x="4917688" y="4707802"/>
            <a:ext cx="2356613" cy="13638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Consolas" panose="020B0609020204030204" pitchFamily="49" charset="0"/>
                <a:hlinkClick r:id="rId2"/>
              </a:rPr>
              <a:t>paul@layertwolabs.com</a:t>
            </a:r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Twitter: @truthcoin 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Telegram: @psztorc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Signal: (321) 248-1686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580D09-8B89-3041-547E-78FC4335330F}"/>
              </a:ext>
            </a:extLst>
          </p:cNvPr>
          <p:cNvSpPr txBox="1">
            <a:spLocks/>
          </p:cNvSpPr>
          <p:nvPr/>
        </p:nvSpPr>
        <p:spPr>
          <a:xfrm>
            <a:off x="5539634" y="6208746"/>
            <a:ext cx="1112717" cy="2845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>
                <a:latin typeface="Consolas" panose="020B0609020204030204" pitchFamily="49" charset="0"/>
              </a:rPr>
              <a:t>9/12/2024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07B43-6068-B2FD-F35C-E4BE2CC746DD}"/>
              </a:ext>
            </a:extLst>
          </p:cNvPr>
          <p:cNvSpPr txBox="1">
            <a:spLocks/>
          </p:cNvSpPr>
          <p:nvPr/>
        </p:nvSpPr>
        <p:spPr>
          <a:xfrm>
            <a:off x="9225482" y="4988458"/>
            <a:ext cx="2046083" cy="9325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Update (10/21/2024): </a:t>
            </a:r>
            <a:r>
              <a:rPr lang="en-US" sz="2400" b="1" dirty="0"/>
              <a:t>10% filled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($500k, of the 5M has been signed &amp; wired.)</a:t>
            </a:r>
            <a:endParaRPr lang="en-US" sz="2400" u="sng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2A74FED-5E45-DD6D-A31B-8FD1C10C8060}"/>
              </a:ext>
            </a:extLst>
          </p:cNvPr>
          <p:cNvSpPr txBox="1">
            <a:spLocks/>
          </p:cNvSpPr>
          <p:nvPr/>
        </p:nvSpPr>
        <p:spPr>
          <a:xfrm>
            <a:off x="2621713" y="2529868"/>
            <a:ext cx="6948561" cy="19612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Consolas" panose="020B0609020204030204" pitchFamily="49" charset="0"/>
              </a:rPr>
              <a:t>LayerTwo Labs is raising $ 5 million in their 2</a:t>
            </a:r>
            <a:r>
              <a:rPr lang="en-US" sz="2400" baseline="30000" dirty="0">
                <a:latin typeface="Consolas" panose="020B0609020204030204" pitchFamily="49" charset="0"/>
              </a:rPr>
              <a:t>nd</a:t>
            </a:r>
            <a:r>
              <a:rPr lang="en-US" sz="2400" dirty="0">
                <a:latin typeface="Consolas" panose="020B0609020204030204" pitchFamily="49" charset="0"/>
              </a:rPr>
              <a:t> round, to further the mission of “making every transaction a Bitcoin txn”.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Consolas" panose="020B0609020204030204" pitchFamily="49" charset="0"/>
              </a:rPr>
              <a:t>Drivechains foster </a:t>
            </a:r>
            <a:r>
              <a:rPr lang="en-US" sz="2400" i="1" u="sng" dirty="0">
                <a:latin typeface="Consolas" panose="020B0609020204030204" pitchFamily="49" charset="0"/>
              </a:rPr>
              <a:t>competition</a:t>
            </a:r>
            <a:r>
              <a:rPr lang="en-US" sz="2400" dirty="0">
                <a:latin typeface="Consolas" panose="020B0609020204030204" pitchFamily="49" charset="0"/>
              </a:rPr>
              <a:t> among software </a:t>
            </a:r>
            <a:r>
              <a:rPr lang="en-US" sz="2400" dirty="0" err="1">
                <a:latin typeface="Consolas" panose="020B0609020204030204" pitchFamily="49" charset="0"/>
              </a:rPr>
              <a:t>devs</a:t>
            </a:r>
            <a:r>
              <a:rPr lang="en-US" sz="2400" dirty="0">
                <a:latin typeface="Consolas" panose="020B0609020204030204" pitchFamily="49" charset="0"/>
              </a:rPr>
              <a:t>, and allow different users to run different software.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Consolas" panose="020B0609020204030204" pitchFamily="49" charset="0"/>
              </a:rPr>
              <a:t>Working demos of this software have already been built, and the idea has high-profile endorsements (LayerTwoLabs.com/friends).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Consolas" panose="020B0609020204030204" pitchFamily="49" charset="0"/>
              </a:rPr>
              <a:t>Rival L2s are not merged mined, and thus doomed – nonetheless these doomed L2s have raised hundreds of millions of dollars.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Consolas" panose="020B0609020204030204" pitchFamily="49" charset="0"/>
              </a:rPr>
              <a:t>If BTC does not innovate, it may be replaced (and go to $0).</a:t>
            </a:r>
          </a:p>
        </p:txBody>
      </p:sp>
    </p:spTree>
    <p:extLst>
      <p:ext uri="{BB962C8B-B14F-4D97-AF65-F5344CB8AC3E}">
        <p14:creationId xmlns:p14="http://schemas.microsoft.com/office/powerpoint/2010/main" val="2804884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C3AC3-E1E2-550E-E57F-BBA80D28D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4" y="336372"/>
            <a:ext cx="3198109" cy="848324"/>
          </a:xfr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n-US" sz="6000" dirty="0"/>
              <a:t>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419B3-074B-765F-DCC5-484AB220B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911" y="1333992"/>
            <a:ext cx="8447966" cy="745726"/>
          </a:xfr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We aim to make every transaction in the world, a Bitcoin transaction, thus</a:t>
            </a:r>
            <a:r>
              <a:rPr lang="en-US" sz="2400" b="1" dirty="0"/>
              <a:t> ensuring Bitcoin’s survival.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64C4D-9A37-802A-5C46-33166F893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35140-E5DB-5FCC-D9A2-D2D58143E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F6AD4B-9A6F-D6B5-D56E-AFB022544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F617973-39CA-DEFF-FAE7-26285BCAF24D}"/>
              </a:ext>
            </a:extLst>
          </p:cNvPr>
          <p:cNvSpPr txBox="1">
            <a:spLocks/>
          </p:cNvSpPr>
          <p:nvPr/>
        </p:nvSpPr>
        <p:spPr>
          <a:xfrm>
            <a:off x="911794" y="2214709"/>
            <a:ext cx="9698868" cy="31539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/>
              <a:t>We deliver –and monetize– the ultimate Bitcoin experience.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/>
              <a:t>For example, with our software, we…</a:t>
            </a:r>
          </a:p>
          <a:p>
            <a:pPr lvl="1">
              <a:buFontTx/>
              <a:buChar char="-"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…scale BTC to 8 billion users, immediately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,</a:t>
            </a:r>
          </a:p>
          <a:p>
            <a:pPr lvl="1">
              <a:buFontTx/>
              <a:buChar char="-"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…add full privacy to Bitcoin txns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,</a:t>
            </a:r>
          </a:p>
          <a:p>
            <a:pPr lvl="1">
              <a:buFontTx/>
              <a:buChar char="-"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…ossify L1 in a smart, realistic, sustainable way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,</a:t>
            </a:r>
          </a:p>
          <a:p>
            <a:pPr lvl="1">
              <a:buFontTx/>
              <a:buChar char="-"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…push development into </a:t>
            </a:r>
            <a:r>
              <a:rPr lang="en-US" sz="1600" i="1" u="sng" dirty="0">
                <a:solidFill>
                  <a:schemeClr val="bg1">
                    <a:lumMod val="50000"/>
                  </a:schemeClr>
                </a:solidFill>
              </a:rPr>
              <a:t>optional modular add-ons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(L2s, UX, frontends, wallets, performance, etc) allowing competition, disruptive innovation, dissident genius, and rapid progress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,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buFontTx/>
              <a:buChar char="-"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…release software for “real” use-cases (prediction markets, tokens/assets, and naming), in addition to emulating all popular Altcoins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,</a:t>
            </a:r>
          </a:p>
          <a:p>
            <a:pPr lvl="1">
              <a:buFontTx/>
              <a:buChar char="-"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…secure bitcoin, via $X00B /year in merged-mining revenue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3F1E2F1-BF82-40D6-DB1E-9D718878EEF0}"/>
              </a:ext>
            </a:extLst>
          </p:cNvPr>
          <p:cNvSpPr txBox="1">
            <a:spLocks/>
          </p:cNvSpPr>
          <p:nvPr/>
        </p:nvSpPr>
        <p:spPr>
          <a:xfrm>
            <a:off x="911793" y="5468153"/>
            <a:ext cx="6041267" cy="4347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...all without altering the L1 Bitcoin software.</a:t>
            </a:r>
          </a:p>
        </p:txBody>
      </p:sp>
    </p:spTree>
    <p:extLst>
      <p:ext uri="{BB962C8B-B14F-4D97-AF65-F5344CB8AC3E}">
        <p14:creationId xmlns:p14="http://schemas.microsoft.com/office/powerpoint/2010/main" val="1136328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E415E-4B6B-C5F0-1879-56C5C6A3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338" y="129731"/>
            <a:ext cx="3195063" cy="728285"/>
          </a:xfr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n-US" sz="6000" dirty="0"/>
              <a:t>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51BA3-5FEF-5C1C-C478-7EA1CE2F9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0712" y="1451923"/>
            <a:ext cx="6212699" cy="5302472"/>
          </a:xfr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en-US" sz="2900" u="sng" dirty="0"/>
              <a:t>Blockchain tech</a:t>
            </a:r>
            <a:r>
              <a:rPr lang="en-US" sz="2900" dirty="0"/>
              <a:t> is improving fast.</a:t>
            </a:r>
          </a:p>
          <a:p>
            <a:pPr lvl="1"/>
            <a:r>
              <a:rPr lang="en-US" sz="1800" dirty="0"/>
              <a:t>99% of new projects are scams – but this has blinded people to the true pace of progress.</a:t>
            </a:r>
          </a:p>
          <a:p>
            <a:pPr lvl="1"/>
            <a:r>
              <a:rPr lang="en-US" sz="1900" dirty="0"/>
              <a:t>In 3-5 years, it will be possible for </a:t>
            </a:r>
            <a:r>
              <a:rPr lang="en-US" sz="1900" i="1" u="sng" dirty="0"/>
              <a:t>anyone</a:t>
            </a:r>
            <a:r>
              <a:rPr lang="en-US" sz="1900" dirty="0"/>
              <a:t> to launch a new coin that is [1] globally scalable, [2] fully private, [3] capable of replacing fiat payment systems, all on [4] layperson hardware/internet.</a:t>
            </a:r>
          </a:p>
          <a:p>
            <a:pPr lvl="1"/>
            <a:r>
              <a:rPr lang="en-US" sz="1900" dirty="0"/>
              <a:t>After that, only network effects will matter. Whichever coin </a:t>
            </a:r>
            <a:r>
              <a:rPr lang="en-US" sz="1900" i="1" u="sng" dirty="0"/>
              <a:t>innovates most on adoption</a:t>
            </a:r>
            <a:r>
              <a:rPr lang="en-US" sz="1900" i="1" dirty="0"/>
              <a:t> </a:t>
            </a:r>
            <a:r>
              <a:rPr lang="en-US" sz="1900" dirty="0"/>
              <a:t>will then win.</a:t>
            </a:r>
          </a:p>
          <a:p>
            <a:pPr lvl="1"/>
            <a:r>
              <a:rPr lang="en-US" sz="1900" dirty="0"/>
              <a:t>Soon (probably by 2035), only one currency will remain. </a:t>
            </a:r>
            <a:r>
              <a:rPr lang="en-US" sz="1900" b="1" u="sng" dirty="0"/>
              <a:t>BTC will either go to $200T, or $0.</a:t>
            </a:r>
          </a:p>
          <a:p>
            <a:r>
              <a:rPr lang="en-US" sz="2600" dirty="0"/>
              <a:t>Meanwhile, Bitcoin is gripped by a </a:t>
            </a:r>
            <a:r>
              <a:rPr lang="en-US" sz="2600" dirty="0" err="1"/>
              <a:t>decel</a:t>
            </a:r>
            <a:r>
              <a:rPr lang="en-US" sz="2600" dirty="0"/>
              <a:t> mind virus.</a:t>
            </a:r>
          </a:p>
          <a:p>
            <a:pPr lvl="1"/>
            <a:r>
              <a:rPr lang="en-US" sz="1800" dirty="0"/>
              <a:t>Lightning is a </a:t>
            </a:r>
            <a:r>
              <a:rPr lang="en-US" sz="1800" i="1" u="sng" dirty="0"/>
              <a:t>failure</a:t>
            </a:r>
            <a:r>
              <a:rPr lang="en-US" sz="1800" dirty="0"/>
              <a:t>, Bitcoin Core is a lazy, self-serving corrupt monopoly, most podcasts/media repeat the same tropes.</a:t>
            </a:r>
          </a:p>
          <a:p>
            <a:pPr lvl="1"/>
            <a:r>
              <a:rPr lang="en-US" sz="1800" dirty="0"/>
              <a:t>Widespread complacency, and unwillingness to build on Bitcoin. A desire to insert custodians and middlemen, </a:t>
            </a:r>
            <a:r>
              <a:rPr lang="en-US" sz="1800" i="1" u="sng" dirty="0"/>
              <a:t>replacing the open source software</a:t>
            </a:r>
            <a:r>
              <a:rPr lang="en-US" sz="1800" dirty="0"/>
              <a:t> (stealing fees from their rightful owners: the proof-of-work miners; very problematic long-term).</a:t>
            </a:r>
          </a:p>
          <a:p>
            <a:pPr lvl="1"/>
            <a:r>
              <a:rPr lang="en-US" sz="1800" dirty="0"/>
              <a:t>Even </a:t>
            </a:r>
            <a:r>
              <a:rPr lang="en-US" sz="1800" i="1" u="sng" dirty="0"/>
              <a:t>adoption</a:t>
            </a:r>
            <a:r>
              <a:rPr lang="en-US" sz="1800" dirty="0"/>
              <a:t> has gone backwards in innovation. Previous good ideas (purse.io, </a:t>
            </a:r>
            <a:r>
              <a:rPr lang="en-US" sz="1800" dirty="0" err="1"/>
              <a:t>BitPay</a:t>
            </a:r>
            <a:r>
              <a:rPr lang="en-US" sz="1800" dirty="0"/>
              <a:t>) are forgotten, instead bad ones are promoted.</a:t>
            </a:r>
          </a:p>
          <a:p>
            <a:pPr lvl="1"/>
            <a:r>
              <a:rPr lang="en-US" sz="1800" dirty="0"/>
              <a:t>All this acts to “decelerate” progress in Bitcoin.</a:t>
            </a:r>
          </a:p>
          <a:p>
            <a:r>
              <a:rPr lang="en-US" sz="2200" dirty="0"/>
              <a:t>How do we </a:t>
            </a:r>
            <a:r>
              <a:rPr lang="en-US" sz="2200" i="1" u="sng" dirty="0"/>
              <a:t>attract</a:t>
            </a:r>
            <a:r>
              <a:rPr lang="en-US" sz="2200" dirty="0"/>
              <a:t> all the good ideas, whilst repelling the bad ones?</a:t>
            </a:r>
          </a:p>
          <a:p>
            <a:r>
              <a:rPr lang="en-US" sz="2200" dirty="0"/>
              <a:t>What about </a:t>
            </a:r>
            <a:r>
              <a:rPr lang="en-US" sz="2200" i="1" u="sng" dirty="0"/>
              <a:t>different people</a:t>
            </a:r>
            <a:r>
              <a:rPr lang="en-US" sz="2200" dirty="0"/>
              <a:t> who want different tradeoffs? How do we adopt them all at once?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A2647-03CC-A386-90F4-9FF8822AD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0C56E-6289-23BC-C41E-005EBFFA7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75C87-B319-259B-C04C-B593A2615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3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635BE69-D2ED-B5DF-7647-7B1EC511298C}"/>
              </a:ext>
            </a:extLst>
          </p:cNvPr>
          <p:cNvSpPr txBox="1">
            <a:spLocks/>
          </p:cNvSpPr>
          <p:nvPr/>
        </p:nvSpPr>
        <p:spPr>
          <a:xfrm>
            <a:off x="178589" y="1478019"/>
            <a:ext cx="5452749" cy="51240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 dirty="0"/>
              <a:t>Innovation</a:t>
            </a:r>
          </a:p>
          <a:p>
            <a:pPr lvl="1"/>
            <a:r>
              <a:rPr lang="en-US" sz="1400" dirty="0"/>
              <a:t>Innovation </a:t>
            </a:r>
            <a:r>
              <a:rPr lang="en-US" sz="1400" i="1" u="sng" dirty="0"/>
              <a:t>created</a:t>
            </a:r>
            <a:r>
              <a:rPr lang="en-US" sz="1400" dirty="0"/>
              <a:t> Bitcoin – so, it could create something better, any day now!</a:t>
            </a:r>
          </a:p>
          <a:p>
            <a:pPr lvl="1"/>
            <a:r>
              <a:rPr lang="en-US" sz="1400" dirty="0"/>
              <a:t>Innovation is </a:t>
            </a:r>
            <a:r>
              <a:rPr lang="en-US" sz="1400" i="1" u="sng" dirty="0"/>
              <a:t>unpredictable</a:t>
            </a:r>
            <a:r>
              <a:rPr lang="en-US" sz="1400" dirty="0"/>
              <a:t> – no one predicted the invention of Bitcoin ...the next great idea will also be a surprise.</a:t>
            </a:r>
          </a:p>
          <a:p>
            <a:pPr lvl="1"/>
            <a:r>
              <a:rPr lang="en-US" sz="1400" dirty="0"/>
              <a:t>... is </a:t>
            </a:r>
            <a:r>
              <a:rPr lang="en-US" sz="1400" i="1" u="sng" dirty="0"/>
              <a:t>hard to assess</a:t>
            </a:r>
            <a:r>
              <a:rPr lang="en-US" sz="1400" dirty="0"/>
              <a:t>. For every genius inventor, there are 500 frauds and cranks.</a:t>
            </a:r>
          </a:p>
          <a:p>
            <a:pPr lvl="1"/>
            <a:r>
              <a:rPr lang="en-US" sz="1400" dirty="0"/>
              <a:t>... is always a </a:t>
            </a:r>
            <a:r>
              <a:rPr lang="en-US" sz="1400" i="1" u="sng" dirty="0"/>
              <a:t>risk</a:t>
            </a:r>
            <a:r>
              <a:rPr lang="en-US" sz="1400" dirty="0"/>
              <a:t>. Every improvement is a </a:t>
            </a:r>
            <a:r>
              <a:rPr lang="en-US" sz="1400" i="1" dirty="0"/>
              <a:t>change</a:t>
            </a:r>
            <a:r>
              <a:rPr lang="en-US" sz="1400" dirty="0"/>
              <a:t> – it could therefore, instead be a mistake, an attack vector, or sabotage.</a:t>
            </a:r>
          </a:p>
          <a:p>
            <a:pPr lvl="1"/>
            <a:r>
              <a:rPr lang="en-US" sz="1400" dirty="0"/>
              <a:t>... is always a </a:t>
            </a:r>
            <a:r>
              <a:rPr lang="en-US" sz="1400" i="1" u="sng" dirty="0"/>
              <a:t>dissent</a:t>
            </a:r>
            <a:r>
              <a:rPr lang="en-US" sz="1400" dirty="0"/>
              <a:t> from a prevailing orthodoxy. Most cypherpunks / Austrians hated Bitcoin at first – all </a:t>
            </a:r>
            <a:r>
              <a:rPr lang="en-US" sz="1400" i="1" dirty="0"/>
              <a:t>good new ideas</a:t>
            </a:r>
            <a:r>
              <a:rPr lang="en-US" sz="1400" dirty="0"/>
              <a:t> will be hated by Bitcoiners at first.</a:t>
            </a:r>
          </a:p>
          <a:p>
            <a:pPr lvl="1"/>
            <a:r>
              <a:rPr lang="en-US" sz="1400" i="1" dirty="0"/>
              <a:t>... </a:t>
            </a:r>
            <a:r>
              <a:rPr lang="en-US" sz="1400" dirty="0"/>
              <a:t>always </a:t>
            </a:r>
            <a:r>
              <a:rPr lang="en-US" sz="1400" i="1" u="sng" dirty="0"/>
              <a:t>reorders status</a:t>
            </a:r>
            <a:r>
              <a:rPr lang="en-US" sz="1400" dirty="0"/>
              <a:t> in a community. Better scaling would put Lightning out of business, better privacy would put </a:t>
            </a:r>
            <a:r>
              <a:rPr lang="en-US" sz="1400" dirty="0" err="1"/>
              <a:t>CoinJoin</a:t>
            </a:r>
            <a:r>
              <a:rPr lang="en-US" sz="1400" dirty="0"/>
              <a:t> out of business, improved self-custody would put </a:t>
            </a:r>
            <a:r>
              <a:rPr lang="en-US" sz="1400" dirty="0" err="1"/>
              <a:t>BitGo</a:t>
            </a:r>
            <a:r>
              <a:rPr lang="en-US" sz="1400" dirty="0"/>
              <a:t> out of business. Better UX puts educators out of business, etc. These are natural </a:t>
            </a:r>
            <a:r>
              <a:rPr lang="en-US" sz="1400" i="1" dirty="0"/>
              <a:t>enemies of innovation</a:t>
            </a:r>
            <a:r>
              <a:rPr lang="en-US" sz="1400" dirty="0"/>
              <a:t>. Innovation </a:t>
            </a:r>
            <a:r>
              <a:rPr lang="en-US" sz="1400" i="1" u="sng" dirty="0"/>
              <a:t>never has consensus</a:t>
            </a:r>
            <a:r>
              <a:rPr lang="en-US" sz="1400" dirty="0"/>
              <a:t>.</a:t>
            </a:r>
          </a:p>
          <a:p>
            <a:pPr lvl="1"/>
            <a:endParaRPr lang="en-US" sz="1400" i="1" u="sng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D0B3C8A-8B87-A1F7-4FC7-F247A11B5D16}"/>
              </a:ext>
            </a:extLst>
          </p:cNvPr>
          <p:cNvSpPr txBox="1">
            <a:spLocks/>
          </p:cNvSpPr>
          <p:nvPr/>
        </p:nvSpPr>
        <p:spPr>
          <a:xfrm>
            <a:off x="305338" y="975154"/>
            <a:ext cx="7779408" cy="3766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u="sng" dirty="0"/>
              <a:t>Innovation</a:t>
            </a:r>
            <a:r>
              <a:rPr lang="en-US" sz="2400" dirty="0"/>
              <a:t> &amp; </a:t>
            </a:r>
            <a:r>
              <a:rPr lang="en-US" sz="2400" u="sng" dirty="0"/>
              <a:t>adoption</a:t>
            </a:r>
            <a:r>
              <a:rPr lang="en-US" sz="2400" dirty="0"/>
              <a:t> will either make, or break, BTC.</a:t>
            </a:r>
            <a:endParaRPr lang="en-US" sz="12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29266CD-B587-991D-6677-B6E2727D5EA6}"/>
              </a:ext>
            </a:extLst>
          </p:cNvPr>
          <p:cNvSpPr txBox="1">
            <a:spLocks/>
          </p:cNvSpPr>
          <p:nvPr/>
        </p:nvSpPr>
        <p:spPr>
          <a:xfrm>
            <a:off x="8653831" y="103605"/>
            <a:ext cx="3096012" cy="9168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Huge imminent transformation:</a:t>
            </a:r>
          </a:p>
          <a:p>
            <a:pPr lvl="1"/>
            <a:r>
              <a:rPr lang="en-US" sz="1000" dirty="0"/>
              <a:t>Selling vinyl records, vs free music on internet.</a:t>
            </a:r>
          </a:p>
          <a:p>
            <a:pPr lvl="1"/>
            <a:r>
              <a:rPr lang="en-US" sz="1000" dirty="0"/>
              <a:t>Many experimental techs, vs one optimal tech that is adopted by 8 billion users.</a:t>
            </a:r>
            <a:endParaRPr lang="en-US" sz="7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283903A-9767-9F4D-F083-AC0325FB6509}"/>
              </a:ext>
            </a:extLst>
          </p:cNvPr>
          <p:cNvCxnSpPr>
            <a:cxnSpLocks/>
          </p:cNvCxnSpPr>
          <p:nvPr/>
        </p:nvCxnSpPr>
        <p:spPr>
          <a:xfrm flipV="1">
            <a:off x="8455937" y="724277"/>
            <a:ext cx="344031" cy="75374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92C2DC9-C021-B8A0-9F67-1081BAE6E293}"/>
              </a:ext>
            </a:extLst>
          </p:cNvPr>
          <p:cNvSpPr txBox="1">
            <a:spLocks/>
          </p:cNvSpPr>
          <p:nvPr/>
        </p:nvSpPr>
        <p:spPr>
          <a:xfrm>
            <a:off x="8799968" y="1074398"/>
            <a:ext cx="2930078" cy="3404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For more on this important topic, see my </a:t>
            </a:r>
            <a:r>
              <a:rPr lang="en-US" sz="1400" dirty="0">
                <a:hlinkClick r:id="rId2"/>
              </a:rPr>
              <a:t>2023 </a:t>
            </a:r>
            <a:r>
              <a:rPr lang="en-US" sz="1400" dirty="0" err="1">
                <a:hlinkClick r:id="rId2"/>
              </a:rPr>
              <a:t>PlebFi</a:t>
            </a:r>
            <a:r>
              <a:rPr lang="en-US" sz="1400" dirty="0">
                <a:hlinkClick r:id="rId2"/>
              </a:rPr>
              <a:t> presentation</a:t>
            </a:r>
            <a:r>
              <a:rPr lang="en-US" sz="1400" dirty="0"/>
              <a:t>.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4287214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8FCC7718-D47D-30D8-2C23-D8B5F7640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792" y="2489959"/>
            <a:ext cx="10210875" cy="42434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BEF4CB-516A-9B60-3F5B-C04DD331C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014" y="198379"/>
            <a:ext cx="3664882" cy="779312"/>
          </a:xfr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n-US" sz="6000" dirty="0"/>
              <a:t>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0D186-44B8-CF0A-3237-9EB75CA4A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627" y="1472990"/>
            <a:ext cx="7138657" cy="1071033"/>
          </a:xfrm>
          <a:solidFill>
            <a:srgbClr val="F2F2F2">
              <a:alpha val="80000"/>
            </a:srgbClr>
          </a:solidFill>
          <a:ln>
            <a:solidFill>
              <a:schemeClr val="accent1"/>
            </a:solidFill>
          </a:ln>
        </p:spPr>
        <p:txBody>
          <a:bodyPr>
            <a:normAutofit fontScale="62500" lnSpcReduction="20000"/>
          </a:bodyPr>
          <a:lstStyle/>
          <a:p>
            <a:r>
              <a:rPr lang="en-US" sz="2000" dirty="0"/>
              <a:t>Devs </a:t>
            </a:r>
            <a:r>
              <a:rPr lang="en-US" sz="2000" i="1" u="sng" dirty="0"/>
              <a:t>compete</a:t>
            </a:r>
            <a:r>
              <a:rPr lang="en-US" sz="2000" dirty="0"/>
              <a:t>, users win.</a:t>
            </a:r>
          </a:p>
          <a:p>
            <a:r>
              <a:rPr lang="en-US" sz="2000" i="1" u="sng" dirty="0"/>
              <a:t>Different users</a:t>
            </a:r>
            <a:r>
              <a:rPr lang="en-US" sz="2000" dirty="0"/>
              <a:t> can run different software – (ie, Blocksize war problem).</a:t>
            </a:r>
            <a:endParaRPr lang="en-US" sz="2000" i="1" u="sng" dirty="0"/>
          </a:p>
          <a:p>
            <a:r>
              <a:rPr lang="en-US" sz="2000" i="1" u="sng" dirty="0"/>
              <a:t>Merged-mining</a:t>
            </a:r>
            <a:r>
              <a:rPr lang="en-US" sz="2000" dirty="0"/>
              <a:t> for all chains, fee-revenues go L1 miners.</a:t>
            </a:r>
          </a:p>
          <a:p>
            <a:r>
              <a:rPr lang="en-US" sz="2000" dirty="0"/>
              <a:t>Activate via “CUSF” – no need to modify Bitcoin Core.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0D798-A367-9BCE-AB1D-01294D4FE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787D6-B820-6F1C-C386-FFE02E3E7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540FC-34EF-B7A0-F79C-A290111F5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4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6447EAC-166C-3C57-F467-96BB437B0A8C}"/>
              </a:ext>
            </a:extLst>
          </p:cNvPr>
          <p:cNvSpPr txBox="1">
            <a:spLocks/>
          </p:cNvSpPr>
          <p:nvPr/>
        </p:nvSpPr>
        <p:spPr>
          <a:xfrm>
            <a:off x="529628" y="1052989"/>
            <a:ext cx="7482689" cy="353757"/>
          </a:xfrm>
          <a:prstGeom prst="rect">
            <a:avLst/>
          </a:prstGeom>
          <a:solidFill>
            <a:srgbClr val="F2F2F2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Drivechains</a:t>
            </a:r>
            <a:r>
              <a:rPr lang="en-US" sz="2000" dirty="0"/>
              <a:t> -- Optional L2s, on Bitcoin, of all shapes and sizes.</a:t>
            </a:r>
          </a:p>
        </p:txBody>
      </p:sp>
    </p:spTree>
    <p:extLst>
      <p:ext uri="{BB962C8B-B14F-4D97-AF65-F5344CB8AC3E}">
        <p14:creationId xmlns:p14="http://schemas.microsoft.com/office/powerpoint/2010/main" val="711862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3F2E16E-F74A-43D1-E81D-1476EA8818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88" y="1768667"/>
            <a:ext cx="5445504" cy="30630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254000" stA="46000" endPos="40000" dist="101600" dir="5400000" sy="-100000" algn="bl" rotWithShape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C51090-AD9C-96F4-7C8F-D0B3E5105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080" y="260305"/>
            <a:ext cx="1946623" cy="802316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6000" dirty="0"/>
              <a:t>Demo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663C46-6C02-0503-E7D8-EEE760D1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435" y="2401286"/>
            <a:ext cx="7211682" cy="40565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77800" stA="30000" endPos="40000" dist="1016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2BA207-4994-53AA-1963-EA47815B0E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478" y="1417835"/>
            <a:ext cx="6134977" cy="3450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F641F-D3B6-8A5F-3C4A-1C8CE29E0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ACEA8B-1D31-EF82-161A-9D01DEADA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7842633-4FF0-FB18-1EB2-723691F6D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5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7C0894B-CAB8-2E25-70B7-B90A64AADA30}"/>
              </a:ext>
            </a:extLst>
          </p:cNvPr>
          <p:cNvSpPr txBox="1">
            <a:spLocks/>
          </p:cNvSpPr>
          <p:nvPr/>
        </p:nvSpPr>
        <p:spPr>
          <a:xfrm>
            <a:off x="242389" y="1180213"/>
            <a:ext cx="7211682" cy="2961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Unlike most projects, we actually have working software.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32909-D732-94DC-9558-9ADC3CF2F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3435" y="389527"/>
            <a:ext cx="4791974" cy="514443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u="sng" dirty="0"/>
              <a:t>LayerTwoLabs.com/download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693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E9910-6371-C73B-78DE-D276BF460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290" y="178204"/>
            <a:ext cx="6428487" cy="810077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sz="6000" dirty="0"/>
              <a:t>Market Potential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65011-FC21-7696-E50D-04A42FE25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10" y="5029294"/>
            <a:ext cx="6201502" cy="1399969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85000" lnSpcReduction="10000"/>
          </a:bodyPr>
          <a:lstStyle/>
          <a:p>
            <a:r>
              <a:rPr lang="en-US" dirty="0">
                <a:latin typeface="+mj-lt"/>
              </a:rPr>
              <a:t>Complimentary innovations:</a:t>
            </a:r>
          </a:p>
          <a:p>
            <a:pPr lvl="1"/>
            <a:r>
              <a:rPr lang="en-US" dirty="0">
                <a:latin typeface="+mj-lt"/>
              </a:rPr>
              <a:t>Validator hardware/software (ASIC chip for nodes).</a:t>
            </a:r>
          </a:p>
          <a:p>
            <a:pPr lvl="1"/>
            <a:r>
              <a:rPr lang="en-US" dirty="0">
                <a:latin typeface="+mj-lt"/>
              </a:rPr>
              <a:t>Sovereign anonymous server space.</a:t>
            </a:r>
          </a:p>
          <a:p>
            <a:pPr lvl="1"/>
            <a:r>
              <a:rPr lang="en-US" dirty="0">
                <a:latin typeface="+mj-lt"/>
              </a:rPr>
              <a:t>Consulting / UX as internet switches to blockchain.</a:t>
            </a:r>
          </a:p>
          <a:p>
            <a:pPr lvl="1"/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E2F0224-84ED-AC69-B1E9-2447C13024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157002"/>
              </p:ext>
            </p:extLst>
          </p:nvPr>
        </p:nvGraphicFramePr>
        <p:xfrm>
          <a:off x="353619" y="1492096"/>
          <a:ext cx="6119609" cy="346592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76385">
                  <a:extLst>
                    <a:ext uri="{9D8B030D-6E8A-4147-A177-3AD203B41FA5}">
                      <a16:colId xmlns:a16="http://schemas.microsoft.com/office/drawing/2014/main" val="2554466764"/>
                    </a:ext>
                  </a:extLst>
                </a:gridCol>
                <a:gridCol w="4043224">
                  <a:extLst>
                    <a:ext uri="{9D8B030D-6E8A-4147-A177-3AD203B41FA5}">
                      <a16:colId xmlns:a16="http://schemas.microsoft.com/office/drawing/2014/main" val="1741144094"/>
                    </a:ext>
                  </a:extLst>
                </a:gridCol>
              </a:tblGrid>
              <a:tr h="270912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Enormous TAMs</a:t>
                      </a:r>
                      <a:endParaRPr lang="en-US" sz="2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186867"/>
                  </a:ext>
                </a:extLst>
              </a:tr>
              <a:tr h="666161">
                <a:tc>
                  <a:txBody>
                    <a:bodyPr/>
                    <a:lstStyle/>
                    <a:p>
                      <a:r>
                        <a:rPr lang="en-US" sz="1600" b="1" u="sng" dirty="0"/>
                        <a:t>Coin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A globally dominant coin </a:t>
                      </a:r>
                      <a:r>
                        <a:rPr lang="en-US" sz="1600" dirty="0">
                          <a:hlinkClick r:id="rId2"/>
                        </a:rPr>
                        <a:t>is worth $228 trillion</a:t>
                      </a:r>
                      <a:r>
                        <a:rPr lang="en-US" sz="1600" dirty="0"/>
                        <a:t> ($11M/coin).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8722936"/>
                  </a:ext>
                </a:extLst>
              </a:tr>
              <a:tr h="666161">
                <a:tc>
                  <a:txBody>
                    <a:bodyPr/>
                    <a:lstStyle/>
                    <a:p>
                      <a:r>
                        <a:rPr lang="en-US" sz="1600" b="1" u="sng" dirty="0"/>
                        <a:t>Mining</a:t>
                      </a:r>
                      <a:r>
                        <a:rPr lang="en-US" sz="1600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…and would have </a:t>
                      </a:r>
                      <a:r>
                        <a:rPr lang="en-US" sz="1600" dirty="0">
                          <a:hlinkClick r:id="rId3"/>
                        </a:rPr>
                        <a:t>fee revenues</a:t>
                      </a:r>
                      <a:r>
                        <a:rPr lang="en-US" sz="1600" dirty="0"/>
                        <a:t> of $640 B billion per year (growing 6.2% YoY).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2332590"/>
                  </a:ext>
                </a:extLst>
              </a:tr>
              <a:tr h="376526">
                <a:tc>
                  <a:txBody>
                    <a:bodyPr/>
                    <a:lstStyle/>
                    <a:p>
                      <a:r>
                        <a:rPr lang="en-US" sz="1600" b="1" u="sng" dirty="0"/>
                        <a:t>ICANN</a:t>
                      </a:r>
                    </a:p>
                    <a:p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ICANN </a:t>
                      </a:r>
                      <a:r>
                        <a:rPr lang="en-US" sz="1600" dirty="0">
                          <a:hlinkClick r:id="rId4"/>
                        </a:rPr>
                        <a:t>annual revenue</a:t>
                      </a:r>
                      <a:r>
                        <a:rPr lang="en-US" sz="1600" dirty="0"/>
                        <a:t> is routinely $100M+.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5207285"/>
                  </a:ext>
                </a:extLst>
              </a:tr>
              <a:tr h="434495">
                <a:tc>
                  <a:txBody>
                    <a:bodyPr/>
                    <a:lstStyle/>
                    <a:p>
                      <a:r>
                        <a:rPr lang="en-US" sz="1600" b="1" u="sng" dirty="0"/>
                        <a:t>Oracles</a:t>
                      </a:r>
                    </a:p>
                    <a:p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Likely worth </a:t>
                      </a:r>
                      <a:r>
                        <a:rPr lang="en-US" sz="1600" dirty="0">
                          <a:hlinkClick r:id="rId5"/>
                        </a:rPr>
                        <a:t>at least $10B</a:t>
                      </a:r>
                      <a:r>
                        <a:rPr lang="en-US" sz="1600" dirty="0"/>
                        <a:t>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3548988"/>
                  </a:ext>
                </a:extLst>
              </a:tr>
              <a:tr h="3765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sng" dirty="0" err="1"/>
                        <a:t>BitAssets</a:t>
                      </a:r>
                      <a:r>
                        <a:rPr lang="en-US" sz="1600" dirty="0"/>
                        <a:t> </a:t>
                      </a:r>
                      <a:br>
                        <a:rPr lang="en-US" sz="1600" dirty="0"/>
                      </a:b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OpenSea</a:t>
                      </a:r>
                      <a:r>
                        <a:rPr lang="en-US" sz="1600" dirty="0"/>
                        <a:t> still worth $1B+, </a:t>
                      </a:r>
                      <a:r>
                        <a:rPr lang="en-US" sz="1600" dirty="0">
                          <a:hlinkClick r:id="rId6"/>
                        </a:rPr>
                        <a:t>even after collapse</a:t>
                      </a:r>
                      <a:r>
                        <a:rPr lang="en-US" sz="1600" dirty="0"/>
                        <a:t>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1903066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AB8CEA86-698C-DAF7-F832-5E44F4FD39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49"/>
          <a:stretch/>
        </p:blipFill>
        <p:spPr>
          <a:xfrm>
            <a:off x="7164310" y="4112271"/>
            <a:ext cx="4641410" cy="13999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1CAD2AE-D278-25E3-1087-4F71CDE0708A}"/>
              </a:ext>
            </a:extLst>
          </p:cNvPr>
          <p:cNvSpPr txBox="1">
            <a:spLocks/>
          </p:cNvSpPr>
          <p:nvPr/>
        </p:nvSpPr>
        <p:spPr>
          <a:xfrm>
            <a:off x="296289" y="1062734"/>
            <a:ext cx="9897913" cy="3580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Consolas" panose="020B0609020204030204" pitchFamily="49" charset="0"/>
              </a:rPr>
              <a:t>These are enormous numbers … but what business strategy would monetize these? 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94F6C2A-6DBB-1426-051C-A53CADDA7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A16EB18-16B9-D465-CEC3-46C5F1C47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0E2E806-889B-68E7-2F51-A69F3D8BC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6</a:t>
            </a:fld>
            <a:endParaRPr lang="en-US"/>
          </a:p>
        </p:txBody>
      </p:sp>
      <p:sp>
        <p:nvSpPr>
          <p:cNvPr id="11" name="Rectangle 10" descr="Coins">
            <a:extLst>
              <a:ext uri="{FF2B5EF4-FFF2-40B4-BE49-F238E27FC236}">
                <a16:creationId xmlns:a16="http://schemas.microsoft.com/office/drawing/2014/main" id="{478BB76C-F410-66A6-4088-1DADCFFB78B1}"/>
              </a:ext>
            </a:extLst>
          </p:cNvPr>
          <p:cNvSpPr/>
          <p:nvPr/>
        </p:nvSpPr>
        <p:spPr>
          <a:xfrm>
            <a:off x="1501382" y="1944625"/>
            <a:ext cx="570322" cy="570322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 descr="Mining Tools">
            <a:extLst>
              <a:ext uri="{FF2B5EF4-FFF2-40B4-BE49-F238E27FC236}">
                <a16:creationId xmlns:a16="http://schemas.microsoft.com/office/drawing/2014/main" id="{C54192DC-ABCB-7550-8257-90809D1C5997}"/>
              </a:ext>
            </a:extLst>
          </p:cNvPr>
          <p:cNvSpPr/>
          <p:nvPr/>
        </p:nvSpPr>
        <p:spPr>
          <a:xfrm>
            <a:off x="1501382" y="2594911"/>
            <a:ext cx="570322" cy="570322"/>
          </a:xfrm>
          <a:prstGeom prst="rect">
            <a:avLst/>
          </a:prstGeom>
          <a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Rectangle 12" descr="World with solid fill">
            <a:extLst>
              <a:ext uri="{FF2B5EF4-FFF2-40B4-BE49-F238E27FC236}">
                <a16:creationId xmlns:a16="http://schemas.microsoft.com/office/drawing/2014/main" id="{C4E4DDC3-DA45-F4A2-9505-568655D3EC28}"/>
              </a:ext>
            </a:extLst>
          </p:cNvPr>
          <p:cNvSpPr/>
          <p:nvPr/>
        </p:nvSpPr>
        <p:spPr>
          <a:xfrm>
            <a:off x="1555700" y="3219425"/>
            <a:ext cx="570322" cy="570322"/>
          </a:xfrm>
          <a:prstGeom prst="rect">
            <a:avLst/>
          </a:pr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 descr="Server with solid fill">
            <a:extLst>
              <a:ext uri="{FF2B5EF4-FFF2-40B4-BE49-F238E27FC236}">
                <a16:creationId xmlns:a16="http://schemas.microsoft.com/office/drawing/2014/main" id="{C9AA69B2-ABE0-D1C2-C621-7D6C905A14CD}"/>
              </a:ext>
            </a:extLst>
          </p:cNvPr>
          <p:cNvSpPr/>
          <p:nvPr/>
        </p:nvSpPr>
        <p:spPr>
          <a:xfrm>
            <a:off x="4306250" y="6321048"/>
            <a:ext cx="507266" cy="442491"/>
          </a:xfrm>
          <a:prstGeom prst="rect">
            <a:avLst/>
          </a:pr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5" name="Rectangle 14" descr="Transfer with solid fill">
            <a:extLst>
              <a:ext uri="{FF2B5EF4-FFF2-40B4-BE49-F238E27FC236}">
                <a16:creationId xmlns:a16="http://schemas.microsoft.com/office/drawing/2014/main" id="{53324449-AF69-5230-9311-AAF08F22D442}"/>
              </a:ext>
            </a:extLst>
          </p:cNvPr>
          <p:cNvSpPr/>
          <p:nvPr/>
        </p:nvSpPr>
        <p:spPr>
          <a:xfrm>
            <a:off x="1572276" y="3827110"/>
            <a:ext cx="570322" cy="570322"/>
          </a:xfrm>
          <a:prstGeom prst="rect">
            <a:avLst/>
          </a:pr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6" name="Rectangle 15" descr="Money">
            <a:extLst>
              <a:ext uri="{FF2B5EF4-FFF2-40B4-BE49-F238E27FC236}">
                <a16:creationId xmlns:a16="http://schemas.microsoft.com/office/drawing/2014/main" id="{0C042502-80D1-74BD-CAA4-7CB49A2F14CC}"/>
              </a:ext>
            </a:extLst>
          </p:cNvPr>
          <p:cNvSpPr/>
          <p:nvPr/>
        </p:nvSpPr>
        <p:spPr>
          <a:xfrm>
            <a:off x="1545117" y="4345203"/>
            <a:ext cx="570322" cy="570322"/>
          </a:xfrm>
          <a:prstGeom prst="rect">
            <a:avLst/>
          </a:prstGeom>
          <a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FF23CE8-8EDA-05C5-09B7-97D038410E37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802" t="10061" r="1252" b="10357"/>
          <a:stretch/>
        </p:blipFill>
        <p:spPr>
          <a:xfrm>
            <a:off x="6866006" y="5865715"/>
            <a:ext cx="5238019" cy="676578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5D33F9EE-34AA-9031-6B51-EFB75856BB37}"/>
              </a:ext>
            </a:extLst>
          </p:cNvPr>
          <p:cNvSpPr txBox="1">
            <a:spLocks/>
          </p:cNvSpPr>
          <p:nvPr/>
        </p:nvSpPr>
        <p:spPr>
          <a:xfrm>
            <a:off x="6836925" y="3899873"/>
            <a:ext cx="2973521" cy="2835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latin typeface="Consolas" panose="020B0609020204030204" pitchFamily="49" charset="0"/>
              </a:rPr>
              <a:t>Infamous </a:t>
            </a:r>
            <a:r>
              <a:rPr lang="en-US" sz="1400" dirty="0" err="1">
                <a:latin typeface="Consolas" panose="020B0609020204030204" pitchFamily="49" charset="0"/>
              </a:rPr>
              <a:t>hackernews</a:t>
            </a:r>
            <a:r>
              <a:rPr lang="en-US" sz="1400" dirty="0">
                <a:latin typeface="Consolas" panose="020B0609020204030204" pitchFamily="49" charset="0"/>
              </a:rPr>
              <a:t> comment: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A567B03-6FD8-C31B-065E-B62F095BDCC4}"/>
              </a:ext>
            </a:extLst>
          </p:cNvPr>
          <p:cNvSpPr txBox="1">
            <a:spLocks/>
          </p:cNvSpPr>
          <p:nvPr/>
        </p:nvSpPr>
        <p:spPr>
          <a:xfrm>
            <a:off x="6724776" y="5653495"/>
            <a:ext cx="3550907" cy="2835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>
                <a:latin typeface="Consolas" panose="020B0609020204030204" pitchFamily="49" charset="0"/>
              </a:rPr>
              <a:t>Redhat</a:t>
            </a:r>
            <a:r>
              <a:rPr lang="en-US" sz="1400" dirty="0">
                <a:latin typeface="Consolas" panose="020B0609020204030204" pitchFamily="49" charset="0"/>
              </a:rPr>
              <a:t>: open source for enterprise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4484F3E-48ED-6A5C-DFE6-0BF00CA4886A}"/>
              </a:ext>
            </a:extLst>
          </p:cNvPr>
          <p:cNvCxnSpPr>
            <a:cxnSpLocks/>
          </p:cNvCxnSpPr>
          <p:nvPr/>
        </p:nvCxnSpPr>
        <p:spPr>
          <a:xfrm flipV="1">
            <a:off x="5027691" y="4273236"/>
            <a:ext cx="2043065" cy="142300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658A8D6-21C9-E5AC-2FCA-6B61CDFC843E}"/>
              </a:ext>
            </a:extLst>
          </p:cNvPr>
          <p:cNvCxnSpPr>
            <a:cxnSpLocks/>
            <a:endCxn id="21" idx="1"/>
          </p:cNvCxnSpPr>
          <p:nvPr/>
        </p:nvCxnSpPr>
        <p:spPr>
          <a:xfrm flipV="1">
            <a:off x="6246891" y="5795266"/>
            <a:ext cx="477885" cy="24079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itle 1">
            <a:extLst>
              <a:ext uri="{FF2B5EF4-FFF2-40B4-BE49-F238E27FC236}">
                <a16:creationId xmlns:a16="http://schemas.microsoft.com/office/drawing/2014/main" id="{0FECF28D-F6A2-6FC7-A458-D29E90FD4FC2}"/>
              </a:ext>
            </a:extLst>
          </p:cNvPr>
          <p:cNvSpPr txBox="1">
            <a:spLocks/>
          </p:cNvSpPr>
          <p:nvPr/>
        </p:nvSpPr>
        <p:spPr>
          <a:xfrm>
            <a:off x="7070756" y="2251999"/>
            <a:ext cx="1620108" cy="443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latin typeface="Consolas" panose="020B0609020204030204" pitchFamily="49" charset="0"/>
              </a:rPr>
              <a:t>Click links for more info.</a:t>
            </a:r>
          </a:p>
        </p:txBody>
      </p:sp>
      <p:sp>
        <p:nvSpPr>
          <p:cNvPr id="30" name="Right Brace 29">
            <a:extLst>
              <a:ext uri="{FF2B5EF4-FFF2-40B4-BE49-F238E27FC236}">
                <a16:creationId xmlns:a16="http://schemas.microsoft.com/office/drawing/2014/main" id="{3BA19BCB-663F-F780-DF18-7037B0915A33}"/>
              </a:ext>
            </a:extLst>
          </p:cNvPr>
          <p:cNvSpPr/>
          <p:nvPr/>
        </p:nvSpPr>
        <p:spPr>
          <a:xfrm>
            <a:off x="6565712" y="1944625"/>
            <a:ext cx="414510" cy="2915192"/>
          </a:xfrm>
          <a:prstGeom prst="rightBrace">
            <a:avLst>
              <a:gd name="adj1" fmla="val 23622"/>
              <a:gd name="adj2" fmla="val 18012"/>
            </a:avLst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949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420AC-3FA2-364E-DE76-69855CD89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85" y="102541"/>
            <a:ext cx="7766118" cy="1195513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Business Model / Strategy / Comparative Advantage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9116F65-2692-53C9-5498-B39F19B17F35}"/>
              </a:ext>
            </a:extLst>
          </p:cNvPr>
          <p:cNvSpPr txBox="1">
            <a:spLocks/>
          </p:cNvSpPr>
          <p:nvPr/>
        </p:nvSpPr>
        <p:spPr>
          <a:xfrm>
            <a:off x="594711" y="1772779"/>
            <a:ext cx="11002578" cy="49555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Our “free” software is still economically useful to us, via </a:t>
            </a:r>
            <a:r>
              <a:rPr lang="en-US" i="1" u="sng" dirty="0"/>
              <a:t>complements</a:t>
            </a:r>
            <a:r>
              <a:rPr lang="en-US" i="1" dirty="0"/>
              <a:t>.</a:t>
            </a:r>
            <a:endParaRPr lang="en-US" dirty="0"/>
          </a:p>
          <a:p>
            <a:r>
              <a:rPr lang="en-US" dirty="0"/>
              <a:t>These posts more details:</a:t>
            </a:r>
          </a:p>
          <a:p>
            <a:pPr lvl="1"/>
            <a:r>
              <a:rPr lang="en-US" dirty="0">
                <a:hlinkClick r:id="rId2"/>
              </a:rPr>
              <a:t>Commoditize Your Complement</a:t>
            </a:r>
            <a:r>
              <a:rPr lang="en-US" dirty="0"/>
              <a:t>, by Gwern Branwen</a:t>
            </a:r>
          </a:p>
          <a:p>
            <a:pPr lvl="1"/>
            <a:r>
              <a:rPr lang="en-US" dirty="0">
                <a:hlinkClick r:id="rId3"/>
              </a:rPr>
              <a:t>Technology Holy Wars are Coordination Problems</a:t>
            </a:r>
            <a:r>
              <a:rPr lang="en-US" dirty="0"/>
              <a:t>, by Gwern Branwen</a:t>
            </a:r>
          </a:p>
          <a:p>
            <a:pPr lvl="1"/>
            <a:r>
              <a:rPr lang="en-US" dirty="0">
                <a:hlinkClick r:id="rId4"/>
              </a:rPr>
              <a:t>GARP</a:t>
            </a:r>
            <a:r>
              <a:rPr lang="en-US" dirty="0"/>
              <a:t> and </a:t>
            </a:r>
            <a:r>
              <a:rPr lang="en-US" dirty="0">
                <a:hlinkClick r:id="rId5"/>
              </a:rPr>
              <a:t>IMEX</a:t>
            </a:r>
            <a:r>
              <a:rPr lang="en-US" dirty="0"/>
              <a:t>, by Paul Sztorc</a:t>
            </a:r>
          </a:p>
          <a:p>
            <a:pPr lvl="1"/>
            <a:r>
              <a:rPr lang="en-US" dirty="0" err="1">
                <a:hlinkClick r:id="rId6"/>
              </a:rPr>
              <a:t>BitNames</a:t>
            </a:r>
            <a:r>
              <a:rPr lang="en-US" dirty="0"/>
              <a:t>, </a:t>
            </a:r>
            <a:r>
              <a:rPr lang="en-US" dirty="0" err="1">
                <a:hlinkClick r:id="rId7"/>
              </a:rPr>
              <a:t>BitAssets</a:t>
            </a:r>
            <a:r>
              <a:rPr lang="en-US" dirty="0"/>
              <a:t>, </a:t>
            </a:r>
            <a:r>
              <a:rPr lang="en-US" dirty="0">
                <a:hlinkClick r:id="rId8"/>
              </a:rPr>
              <a:t>zSide</a:t>
            </a:r>
            <a:r>
              <a:rPr lang="en-US" dirty="0"/>
              <a:t>, by Paul Sztorc</a:t>
            </a:r>
          </a:p>
          <a:p>
            <a:pPr lvl="1"/>
            <a:r>
              <a:rPr lang="en-US" dirty="0">
                <a:hlinkClick r:id="rId9"/>
              </a:rPr>
              <a:t>Thunder</a:t>
            </a:r>
            <a:r>
              <a:rPr lang="en-US" dirty="0"/>
              <a:t>, and </a:t>
            </a:r>
            <a:r>
              <a:rPr lang="en-US" dirty="0">
                <a:hlinkClick r:id="rId10"/>
              </a:rPr>
              <a:t>All the worlds txns</a:t>
            </a:r>
            <a:r>
              <a:rPr lang="en-US" dirty="0"/>
              <a:t>, by Paul Sztorc</a:t>
            </a:r>
          </a:p>
          <a:p>
            <a:pPr lvl="1"/>
            <a:r>
              <a:rPr lang="en-US" dirty="0">
                <a:hlinkClick r:id="rId11"/>
              </a:rPr>
              <a:t>BitcoinHivemind.com</a:t>
            </a:r>
            <a:r>
              <a:rPr lang="en-US" dirty="0"/>
              <a:t>, by Paul Sztorc</a:t>
            </a:r>
          </a:p>
          <a:p>
            <a:pPr lvl="1"/>
            <a:r>
              <a:rPr lang="en-US" dirty="0">
                <a:hlinkClick r:id="rId12"/>
              </a:rPr>
              <a:t>The Revenge of </a:t>
            </a:r>
            <a:r>
              <a:rPr lang="en-US" dirty="0" err="1">
                <a:hlinkClick r:id="rId12"/>
              </a:rPr>
              <a:t>Patoshi</a:t>
            </a:r>
            <a:r>
              <a:rPr lang="en-US" dirty="0"/>
              <a:t>, by SD Lerner</a:t>
            </a:r>
          </a:p>
          <a:p>
            <a:pPr lvl="1"/>
            <a:r>
              <a:rPr lang="en-US" dirty="0">
                <a:hlinkClick r:id="rId13"/>
              </a:rPr>
              <a:t>The </a:t>
            </a:r>
            <a:r>
              <a:rPr lang="en-US" dirty="0" err="1">
                <a:hlinkClick r:id="rId13"/>
              </a:rPr>
              <a:t>Straussian</a:t>
            </a:r>
            <a:r>
              <a:rPr lang="en-US" dirty="0">
                <a:hlinkClick r:id="rId13"/>
              </a:rPr>
              <a:t> Moment</a:t>
            </a:r>
            <a:r>
              <a:rPr lang="en-US" dirty="0"/>
              <a:t>, by Peter Thiel</a:t>
            </a:r>
          </a:p>
          <a:p>
            <a:r>
              <a:rPr lang="en-US" dirty="0"/>
              <a:t>No offense, but if I explain it </a:t>
            </a:r>
            <a:r>
              <a:rPr lang="en-US" i="1" u="sng" dirty="0"/>
              <a:t>too well</a:t>
            </a:r>
            <a:r>
              <a:rPr lang="en-US" i="1" dirty="0"/>
              <a:t>, </a:t>
            </a:r>
            <a:r>
              <a:rPr lang="en-US" dirty="0"/>
              <a:t>then you wouldn’t need me!</a:t>
            </a:r>
          </a:p>
          <a:p>
            <a:r>
              <a:rPr lang="en-US" dirty="0"/>
              <a:t>Tech Valuations are tricky to understand.</a:t>
            </a:r>
          </a:p>
          <a:p>
            <a:pPr lvl="1"/>
            <a:r>
              <a:rPr lang="en-US" dirty="0"/>
              <a:t>Musk (2022) bought Twitter for $44 B – not for its tech stack, but for its userbase.</a:t>
            </a:r>
          </a:p>
          <a:p>
            <a:pPr lvl="1"/>
            <a:r>
              <a:rPr lang="en-US" dirty="0"/>
              <a:t>Twitter’s </a:t>
            </a:r>
            <a:r>
              <a:rPr lang="en-US" i="1" u="sng" dirty="0"/>
              <a:t>tech stack</a:t>
            </a:r>
            <a:r>
              <a:rPr lang="en-US" dirty="0"/>
              <a:t> would cost 10-50 M to replicate. But the </a:t>
            </a:r>
            <a:r>
              <a:rPr lang="en-US" i="1" u="sng" dirty="0"/>
              <a:t>userbase</a:t>
            </a:r>
            <a:r>
              <a:rPr lang="en-US" dirty="0"/>
              <a:t>? 1000x </a:t>
            </a:r>
            <a:r>
              <a:rPr lang="en-US"/>
              <a:t>more valuable.</a:t>
            </a:r>
            <a:endParaRPr lang="en-US" i="1" u="sng" dirty="0"/>
          </a:p>
          <a:p>
            <a:r>
              <a:rPr lang="en-US" dirty="0"/>
              <a:t>Please </a:t>
            </a:r>
            <a:r>
              <a:rPr lang="en-US" i="1" u="sng" dirty="0"/>
              <a:t>talk to the Round 1 investors</a:t>
            </a:r>
            <a:r>
              <a:rPr lang="en-US" i="1" dirty="0"/>
              <a:t> </a:t>
            </a:r>
            <a:r>
              <a:rPr lang="en-US" dirty="0"/>
              <a:t>for more info on this (if desired).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55B4C8-3C22-7664-2133-97937063F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01220-2591-F8F5-9A6B-F710BAE49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52EB0-730D-CB00-9784-84D2C92B8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7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332719B-936E-CB36-760A-BCC709951C9C}"/>
              </a:ext>
            </a:extLst>
          </p:cNvPr>
          <p:cNvSpPr txBox="1">
            <a:spLocks/>
          </p:cNvSpPr>
          <p:nvPr/>
        </p:nvSpPr>
        <p:spPr>
          <a:xfrm>
            <a:off x="389840" y="1352854"/>
            <a:ext cx="9125352" cy="365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nsolas" panose="020B0609020204030204" pitchFamily="49" charset="0"/>
                <a:ea typeface="+mj-ea"/>
                <a:cs typeface="+mj-cs"/>
              </a:defRPr>
            </a:lvl1pPr>
          </a:lstStyle>
          <a:p>
            <a:r>
              <a:rPr lang="en-US" sz="1800" dirty="0"/>
              <a:t>Our strategy: monopolize part of the tech stack, and commodify everything else.</a:t>
            </a:r>
          </a:p>
        </p:txBody>
      </p:sp>
    </p:spTree>
    <p:extLst>
      <p:ext uri="{BB962C8B-B14F-4D97-AF65-F5344CB8AC3E}">
        <p14:creationId xmlns:p14="http://schemas.microsoft.com/office/powerpoint/2010/main" val="2876406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7B25A-995E-6D2F-6C61-BCF6FB4A2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625" y="284612"/>
            <a:ext cx="3286081" cy="784223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sz="6000" dirty="0"/>
              <a:t>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52FA5-1B31-6EF0-99E2-ABE30C01C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625" y="1572839"/>
            <a:ext cx="9478652" cy="4822016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 fontScale="92500" lnSpcReduction="10000"/>
          </a:bodyPr>
          <a:lstStyle/>
          <a:p>
            <a:r>
              <a:rPr lang="en-US" sz="2400" dirty="0"/>
              <a:t>50+ High-Profile </a:t>
            </a:r>
            <a:r>
              <a:rPr lang="en-US" sz="2400" b="1" u="sng" dirty="0"/>
              <a:t>endorsements</a:t>
            </a:r>
            <a:r>
              <a:rPr lang="en-US" sz="2400" dirty="0"/>
              <a:t> – </a:t>
            </a:r>
            <a:r>
              <a:rPr lang="en-US" sz="2400" dirty="0">
                <a:hlinkClick r:id="rId2"/>
              </a:rPr>
              <a:t>LayerTwoLabs.com/friends</a:t>
            </a:r>
            <a:r>
              <a:rPr lang="en-US" sz="2400" dirty="0"/>
              <a:t>. </a:t>
            </a:r>
          </a:p>
          <a:p>
            <a:r>
              <a:rPr lang="en-US" sz="2400" dirty="0"/>
              <a:t>Working </a:t>
            </a:r>
            <a:r>
              <a:rPr lang="en-US" sz="2400" b="1" u="sng" dirty="0"/>
              <a:t>software</a:t>
            </a:r>
            <a:r>
              <a:rPr lang="en-US" sz="2400" dirty="0"/>
              <a:t> – </a:t>
            </a:r>
            <a:r>
              <a:rPr lang="en-US" sz="2400" dirty="0">
                <a:hlinkClick r:id="rId3"/>
              </a:rPr>
              <a:t>LayerTwoLabs.com/downloads</a:t>
            </a:r>
            <a:r>
              <a:rPr lang="en-US" sz="2400" dirty="0"/>
              <a:t>.</a:t>
            </a:r>
          </a:p>
          <a:p>
            <a:r>
              <a:rPr lang="en-US" sz="2400" dirty="0"/>
              <a:t>Track record of delivering – in the last 19 months: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1800" dirty="0"/>
              <a:t>Payments sidechains – scaling to 8 billion people.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1800" dirty="0"/>
              <a:t>zCash clone ; ETH clone.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1800" dirty="0" err="1"/>
              <a:t>BitAssets</a:t>
            </a:r>
            <a:r>
              <a:rPr lang="en-US" sz="1800" dirty="0"/>
              <a:t> ; BitNames ; Bitcoin Core + CTV / APO / </a:t>
            </a:r>
            <a:r>
              <a:rPr lang="en-US" sz="1800" dirty="0" err="1"/>
              <a:t>opvault</a:t>
            </a:r>
            <a:r>
              <a:rPr lang="en-US" sz="1800" dirty="0"/>
              <a:t>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1800" dirty="0"/>
              <a:t>User friendly Launcher. </a:t>
            </a:r>
            <a:r>
              <a:rPr lang="en-US" sz="1800" dirty="0" err="1"/>
              <a:t>CoinNews</a:t>
            </a:r>
            <a:r>
              <a:rPr lang="en-US" sz="1800" dirty="0"/>
              <a:t>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1800" dirty="0"/>
              <a:t>Signet “play money” </a:t>
            </a:r>
            <a:r>
              <a:rPr lang="en-US" sz="1800" dirty="0" err="1"/>
              <a:t>Testnet</a:t>
            </a:r>
            <a:r>
              <a:rPr lang="en-US" sz="1800" dirty="0"/>
              <a:t>, as a demonstration.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1800" dirty="0"/>
              <a:t>CUSF (Bip300 with no pull request to Bitcoin Core).</a:t>
            </a:r>
          </a:p>
          <a:p>
            <a:r>
              <a:rPr lang="en-US" sz="2400" dirty="0"/>
              <a:t>People are finally ready to admit –</a:t>
            </a:r>
          </a:p>
          <a:p>
            <a:pPr lvl="1"/>
            <a:r>
              <a:rPr lang="en-US" sz="1800" dirty="0"/>
              <a:t>- that </a:t>
            </a:r>
            <a:r>
              <a:rPr lang="en-US" sz="1800" dirty="0">
                <a:hlinkClick r:id="rId4"/>
              </a:rPr>
              <a:t>LN has failed</a:t>
            </a:r>
            <a:r>
              <a:rPr lang="en-US" sz="1800" dirty="0"/>
              <a:t>… after Paul pointed it out </a:t>
            </a:r>
            <a:r>
              <a:rPr lang="en-US" sz="1800" dirty="0">
                <a:hlinkClick r:id="rId5"/>
              </a:rPr>
              <a:t>2.5 years ago</a:t>
            </a:r>
            <a:r>
              <a:rPr lang="en-US" sz="1800" dirty="0"/>
              <a:t>.</a:t>
            </a:r>
          </a:p>
          <a:p>
            <a:pPr lvl="1"/>
            <a:r>
              <a:rPr lang="en-US" sz="1800" dirty="0"/>
              <a:t>- that </a:t>
            </a:r>
            <a:r>
              <a:rPr lang="en-US" sz="1800" dirty="0">
                <a:hlinkClick r:id="rId6"/>
              </a:rPr>
              <a:t>other coins</a:t>
            </a:r>
            <a:r>
              <a:rPr lang="en-US" sz="1800" dirty="0"/>
              <a:t> </a:t>
            </a:r>
            <a:r>
              <a:rPr lang="en-US" sz="1800" dirty="0">
                <a:hlinkClick r:id="rId7"/>
              </a:rPr>
              <a:t>are useful</a:t>
            </a:r>
            <a:r>
              <a:rPr lang="en-US" sz="1800" dirty="0"/>
              <a:t>.</a:t>
            </a:r>
          </a:p>
          <a:p>
            <a:pPr lvl="1"/>
            <a:r>
              <a:rPr lang="en-US" sz="1800" dirty="0"/>
              <a:t>(This has set the stage for “Bitcoin Season 2”.)</a:t>
            </a:r>
          </a:p>
          <a:p>
            <a:r>
              <a:rPr lang="en-US" sz="2200" dirty="0"/>
              <a:t>Paul named CoinDesk’s #27-most influential in crypto, for year 2023.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32E03-6016-5AE9-1213-0B65008A5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31E51-6588-2643-E577-4391544B8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2060C-9625-BF31-1A94-BB3A115CC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2152869-347B-8344-D2E4-F4DA67344840}"/>
              </a:ext>
            </a:extLst>
          </p:cNvPr>
          <p:cNvSpPr txBox="1">
            <a:spLocks/>
          </p:cNvSpPr>
          <p:nvPr/>
        </p:nvSpPr>
        <p:spPr>
          <a:xfrm>
            <a:off x="389625" y="1138274"/>
            <a:ext cx="11048999" cy="365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Bip300 has not activated yet – but other than that, we have about as much traction as is possible.</a:t>
            </a:r>
            <a:endParaRPr lang="en-US" sz="18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59102EF-88CC-321F-3351-372C71DDD80B}"/>
              </a:ext>
            </a:extLst>
          </p:cNvPr>
          <p:cNvSpPr txBox="1">
            <a:spLocks/>
          </p:cNvSpPr>
          <p:nvPr/>
        </p:nvSpPr>
        <p:spPr>
          <a:xfrm>
            <a:off x="9988450" y="1545679"/>
            <a:ext cx="1741498" cy="5285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Adam Back</a:t>
            </a:r>
            <a:br>
              <a:rPr lang="en-US" sz="1200" dirty="0"/>
            </a:br>
            <a:r>
              <a:rPr lang="en-US" sz="1200" dirty="0"/>
              <a:t>Robin Linus</a:t>
            </a:r>
            <a:br>
              <a:rPr lang="en-US" sz="1200" dirty="0"/>
            </a:br>
            <a:r>
              <a:rPr lang="en-US" sz="1200" dirty="0"/>
              <a:t>René </a:t>
            </a:r>
            <a:r>
              <a:rPr lang="en-US" sz="1200" dirty="0" err="1"/>
              <a:t>Pickhardt</a:t>
            </a:r>
            <a:br>
              <a:rPr lang="en-US" sz="1200" dirty="0"/>
            </a:br>
            <a:r>
              <a:rPr lang="en-US" sz="1200" dirty="0" err="1"/>
              <a:t>Fiatjaf</a:t>
            </a:r>
            <a:br>
              <a:rPr lang="en-US" sz="1200" dirty="0"/>
            </a:br>
            <a:r>
              <a:rPr lang="en-US" sz="1200" dirty="0"/>
              <a:t>Super </a:t>
            </a:r>
            <a:r>
              <a:rPr lang="en-US" sz="1200" dirty="0" err="1"/>
              <a:t>Testnet</a:t>
            </a:r>
            <a:br>
              <a:rPr lang="en-US" sz="1200" dirty="0"/>
            </a:br>
            <a:r>
              <a:rPr lang="en-US" sz="1200" dirty="0"/>
              <a:t>Ben Arc</a:t>
            </a:r>
            <a:br>
              <a:rPr lang="en-US" sz="1200" dirty="0"/>
            </a:br>
            <a:r>
              <a:rPr lang="en-US" sz="1200" dirty="0" err="1"/>
              <a:t>Junseth</a:t>
            </a:r>
            <a:br>
              <a:rPr lang="en-US" sz="1200" dirty="0"/>
            </a:br>
            <a:r>
              <a:rPr lang="en-US" sz="1200" dirty="0"/>
              <a:t>Hampus </a:t>
            </a:r>
            <a:r>
              <a:rPr lang="en-US" sz="1200" dirty="0" err="1"/>
              <a:t>Sjöberg</a:t>
            </a:r>
            <a:br>
              <a:rPr lang="en-US" sz="1200" dirty="0"/>
            </a:br>
            <a:r>
              <a:rPr lang="en-US" sz="1200" dirty="0"/>
              <a:t>Luke </a:t>
            </a:r>
            <a:r>
              <a:rPr lang="en-US" sz="1200" dirty="0" err="1"/>
              <a:t>Dashjr</a:t>
            </a:r>
            <a:br>
              <a:rPr lang="en-US" sz="1200" dirty="0"/>
            </a:br>
            <a:r>
              <a:rPr lang="en-US" sz="1200" dirty="0"/>
              <a:t>Michael Tidwell</a:t>
            </a:r>
            <a:br>
              <a:rPr lang="en-US" sz="1200" dirty="0"/>
            </a:br>
            <a:r>
              <a:rPr lang="en-US" sz="1200" dirty="0"/>
              <a:t>David Bailey</a:t>
            </a:r>
            <a:br>
              <a:rPr lang="en-US" sz="1200" dirty="0"/>
            </a:br>
            <a:r>
              <a:rPr lang="en-US" sz="1200" dirty="0"/>
              <a:t>Dan Held</a:t>
            </a:r>
            <a:br>
              <a:rPr lang="en-US" sz="1200" dirty="0"/>
            </a:br>
            <a:r>
              <a:rPr lang="en-US" sz="1200" dirty="0"/>
              <a:t>Vlad </a:t>
            </a:r>
            <a:r>
              <a:rPr lang="en-US" sz="1200" dirty="0" err="1"/>
              <a:t>Costea</a:t>
            </a:r>
            <a:br>
              <a:rPr lang="en-US" sz="1200" dirty="0"/>
            </a:br>
            <a:r>
              <a:rPr lang="en-US" sz="1200" dirty="0"/>
              <a:t>Pete Rizzo</a:t>
            </a:r>
            <a:br>
              <a:rPr lang="en-US" sz="1200" dirty="0"/>
            </a:br>
            <a:r>
              <a:rPr lang="en-US" sz="1200" dirty="0"/>
              <a:t>Bruce Fenton</a:t>
            </a:r>
            <a:br>
              <a:rPr lang="en-US" sz="1200" dirty="0"/>
            </a:br>
            <a:r>
              <a:rPr lang="en-US" sz="1200" dirty="0"/>
              <a:t>Edan </a:t>
            </a:r>
            <a:r>
              <a:rPr lang="en-US" sz="1200" dirty="0" err="1"/>
              <a:t>Yago</a:t>
            </a:r>
            <a:br>
              <a:rPr lang="en-US" sz="1200" dirty="0"/>
            </a:br>
            <a:r>
              <a:rPr lang="en-US" sz="1200" dirty="0"/>
              <a:t>Guy Swann</a:t>
            </a:r>
            <a:br>
              <a:rPr lang="en-US" sz="1200" dirty="0"/>
            </a:br>
            <a:r>
              <a:rPr lang="en-US" sz="1200" dirty="0"/>
              <a:t>Jameson </a:t>
            </a:r>
            <a:r>
              <a:rPr lang="en-US" sz="1200" dirty="0" err="1"/>
              <a:t>Lopp</a:t>
            </a:r>
            <a:br>
              <a:rPr lang="en-US" sz="1200" dirty="0"/>
            </a:br>
            <a:r>
              <a:rPr lang="en-US" sz="1200" dirty="0"/>
              <a:t>John Light</a:t>
            </a:r>
            <a:br>
              <a:rPr lang="en-US" sz="1200" dirty="0"/>
            </a:br>
            <a:r>
              <a:rPr lang="en-US" sz="1200" dirty="0"/>
              <a:t>Andrew Bailey</a:t>
            </a:r>
            <a:br>
              <a:rPr lang="en-US" sz="1200" dirty="0"/>
            </a:br>
            <a:r>
              <a:rPr lang="en-US" sz="1200" dirty="0"/>
              <a:t>Troy Cross</a:t>
            </a:r>
            <a:br>
              <a:rPr lang="en-US" sz="1200" dirty="0"/>
            </a:br>
            <a:r>
              <a:rPr lang="en-US" sz="1200" dirty="0"/>
              <a:t>Brad Mills</a:t>
            </a:r>
            <a:br>
              <a:rPr lang="en-US" sz="1200" dirty="0"/>
            </a:br>
            <a:r>
              <a:rPr lang="en-US" sz="1200" dirty="0"/>
              <a:t>Eric Wall</a:t>
            </a:r>
            <a:br>
              <a:rPr lang="en-US" sz="1200" dirty="0"/>
            </a:br>
            <a:r>
              <a:rPr lang="en-US" sz="1200" dirty="0"/>
              <a:t>Nic Carter</a:t>
            </a:r>
            <a:br>
              <a:rPr lang="en-US" sz="1200" dirty="0"/>
            </a:br>
            <a:r>
              <a:rPr lang="en-US" sz="1200" dirty="0"/>
              <a:t>Ari Paul</a:t>
            </a:r>
            <a:br>
              <a:rPr lang="en-US" sz="1200" dirty="0"/>
            </a:br>
            <a:r>
              <a:rPr lang="en-US" sz="1200" dirty="0"/>
              <a:t>Alex Kravets</a:t>
            </a:r>
            <a:br>
              <a:rPr lang="en-US" sz="1200" dirty="0"/>
            </a:br>
            <a:r>
              <a:rPr lang="en-US" sz="1200" dirty="0" err="1"/>
              <a:t>Timoleon</a:t>
            </a:r>
            <a:r>
              <a:rPr lang="en-US" sz="1200" dirty="0"/>
              <a:t> </a:t>
            </a:r>
            <a:r>
              <a:rPr lang="en-US" sz="1200" dirty="0" err="1"/>
              <a:t>Moraitis</a:t>
            </a:r>
            <a:br>
              <a:rPr lang="en-US" sz="1200" dirty="0"/>
            </a:br>
            <a:r>
              <a:rPr lang="en-US" sz="1200" dirty="0"/>
              <a:t>Sergio D Lerner</a:t>
            </a:r>
            <a:br>
              <a:rPr lang="en-US" sz="1200" dirty="0"/>
            </a:br>
            <a:r>
              <a:rPr lang="en-US" sz="1200" dirty="0"/>
              <a:t>Gabriel </a:t>
            </a:r>
            <a:r>
              <a:rPr lang="en-US" sz="1200" dirty="0" err="1"/>
              <a:t>Kurman</a:t>
            </a:r>
            <a:br>
              <a:rPr lang="en-US" sz="1200" dirty="0"/>
            </a:br>
            <a:r>
              <a:rPr lang="en-US" sz="1200" dirty="0"/>
              <a:t>Sjors </a:t>
            </a:r>
            <a:r>
              <a:rPr lang="en-US" sz="1200" dirty="0" err="1"/>
              <a:t>Provoost</a:t>
            </a:r>
            <a:br>
              <a:rPr lang="en-US" sz="1200" dirty="0"/>
            </a:br>
            <a:r>
              <a:rPr lang="en-US" sz="1200" dirty="0"/>
              <a:t>Marshall Long</a:t>
            </a:r>
            <a:br>
              <a:rPr lang="en-US" sz="1200" dirty="0"/>
            </a:br>
            <a:r>
              <a:rPr lang="en-US" sz="1200" dirty="0"/>
              <a:t>Ruben </a:t>
            </a:r>
            <a:r>
              <a:rPr lang="en-US" sz="1200" dirty="0" err="1"/>
              <a:t>Somsen</a:t>
            </a:r>
            <a:br>
              <a:rPr lang="en-US" sz="1200" dirty="0"/>
            </a:br>
            <a:r>
              <a:rPr lang="en-US" sz="1200" dirty="0"/>
              <a:t>Charlie </a:t>
            </a:r>
            <a:r>
              <a:rPr lang="en-US" sz="1200" dirty="0" err="1"/>
              <a:t>Shrem</a:t>
            </a:r>
            <a:br>
              <a:rPr lang="en-US" sz="1200" dirty="0"/>
            </a:br>
            <a:r>
              <a:rPr lang="en-US" sz="1200" dirty="0"/>
              <a:t>Aaron van </a:t>
            </a:r>
            <a:r>
              <a:rPr lang="en-US" sz="1200" dirty="0" err="1"/>
              <a:t>Wirdum</a:t>
            </a:r>
            <a:br>
              <a:rPr lang="en-US" sz="1200" dirty="0"/>
            </a:br>
            <a:r>
              <a:rPr lang="en-US" sz="1200" dirty="0"/>
              <a:t>Stewart Mackenzie</a:t>
            </a:r>
            <a:br>
              <a:rPr lang="en-US" sz="1200" dirty="0"/>
            </a:br>
            <a:r>
              <a:rPr lang="en-US" sz="1200" dirty="0"/>
              <a:t>Alexei Zamyatin</a:t>
            </a:r>
            <a:br>
              <a:rPr lang="en-US" sz="1200" dirty="0"/>
            </a:br>
            <a:r>
              <a:rPr lang="en-US" sz="12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202721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7B25A-995E-6D2F-6C61-BCF6FB4A2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625" y="284612"/>
            <a:ext cx="3286081" cy="784223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sz="6000" dirty="0"/>
              <a:t>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52FA5-1B31-6EF0-99E2-ABE30C01C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625" y="1572839"/>
            <a:ext cx="9478652" cy="4822016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 fontScale="92500" lnSpcReduction="10000"/>
          </a:bodyPr>
          <a:lstStyle/>
          <a:p>
            <a:r>
              <a:rPr lang="en-US" sz="2400" dirty="0"/>
              <a:t>50+ High-Profile </a:t>
            </a:r>
            <a:r>
              <a:rPr lang="en-US" sz="2400" b="1" u="sng" dirty="0"/>
              <a:t>endorsements</a:t>
            </a:r>
            <a:r>
              <a:rPr lang="en-US" sz="2400" dirty="0"/>
              <a:t> – </a:t>
            </a:r>
            <a:r>
              <a:rPr lang="en-US" sz="2400" dirty="0">
                <a:hlinkClick r:id="rId2"/>
              </a:rPr>
              <a:t>LayerTwoLabs.com/friends</a:t>
            </a:r>
            <a:r>
              <a:rPr lang="en-US" sz="2400" dirty="0"/>
              <a:t>. </a:t>
            </a:r>
          </a:p>
          <a:p>
            <a:r>
              <a:rPr lang="en-US" sz="2400" dirty="0"/>
              <a:t>Working </a:t>
            </a:r>
            <a:r>
              <a:rPr lang="en-US" sz="2400" b="1" u="sng" dirty="0"/>
              <a:t>software</a:t>
            </a:r>
            <a:r>
              <a:rPr lang="en-US" sz="2400" dirty="0"/>
              <a:t> – </a:t>
            </a:r>
            <a:r>
              <a:rPr lang="en-US" sz="2400" dirty="0">
                <a:hlinkClick r:id="rId3"/>
              </a:rPr>
              <a:t>LayerTwoLabs.com/downloads</a:t>
            </a:r>
            <a:r>
              <a:rPr lang="en-US" sz="2400" dirty="0"/>
              <a:t>.</a:t>
            </a:r>
          </a:p>
          <a:p>
            <a:r>
              <a:rPr lang="en-US" sz="2400" dirty="0"/>
              <a:t>Track record of delivering – in the last 19 months: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1800" dirty="0"/>
              <a:t>Payments sidechains – scaling to 8 billion people.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1800" dirty="0"/>
              <a:t>zCash clone ; ETH clone.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1800" dirty="0" err="1"/>
              <a:t>BitAssets</a:t>
            </a:r>
            <a:r>
              <a:rPr lang="en-US" sz="1800" dirty="0"/>
              <a:t> ; BitNames ; Bitcoin Core + CTV / APO / </a:t>
            </a:r>
            <a:r>
              <a:rPr lang="en-US" sz="1800" dirty="0" err="1"/>
              <a:t>opvault</a:t>
            </a:r>
            <a:r>
              <a:rPr lang="en-US" sz="1800" dirty="0"/>
              <a:t>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1800" dirty="0"/>
              <a:t>User friendly Launcher. </a:t>
            </a:r>
            <a:r>
              <a:rPr lang="en-US" sz="1800" dirty="0" err="1"/>
              <a:t>CoinNews</a:t>
            </a:r>
            <a:r>
              <a:rPr lang="en-US" sz="1800" dirty="0"/>
              <a:t>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1800" dirty="0"/>
              <a:t>Signet “play money” </a:t>
            </a:r>
            <a:r>
              <a:rPr lang="en-US" sz="1800" dirty="0" err="1"/>
              <a:t>Testnet</a:t>
            </a:r>
            <a:r>
              <a:rPr lang="en-US" sz="1800" dirty="0"/>
              <a:t>, as a demonstration.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1800" dirty="0"/>
              <a:t>CUSF (Bip300 with no pull request to Bitcoin Core).</a:t>
            </a:r>
          </a:p>
          <a:p>
            <a:r>
              <a:rPr lang="en-US" sz="2400" dirty="0"/>
              <a:t>People are finally ready to admit –</a:t>
            </a:r>
          </a:p>
          <a:p>
            <a:pPr lvl="1"/>
            <a:r>
              <a:rPr lang="en-US" sz="1800" dirty="0"/>
              <a:t>- that </a:t>
            </a:r>
            <a:r>
              <a:rPr lang="en-US" sz="1800" dirty="0">
                <a:hlinkClick r:id="rId4"/>
              </a:rPr>
              <a:t>LN has failed</a:t>
            </a:r>
            <a:r>
              <a:rPr lang="en-US" sz="1800" dirty="0"/>
              <a:t>… after Paul pointed it out </a:t>
            </a:r>
            <a:r>
              <a:rPr lang="en-US" sz="1800" dirty="0">
                <a:hlinkClick r:id="rId5"/>
              </a:rPr>
              <a:t>2.5 years ago</a:t>
            </a:r>
            <a:r>
              <a:rPr lang="en-US" sz="1800" dirty="0"/>
              <a:t>.</a:t>
            </a:r>
          </a:p>
          <a:p>
            <a:pPr lvl="1"/>
            <a:r>
              <a:rPr lang="en-US" sz="1800" dirty="0"/>
              <a:t>- that </a:t>
            </a:r>
            <a:r>
              <a:rPr lang="en-US" sz="1800" dirty="0">
                <a:hlinkClick r:id="rId6"/>
              </a:rPr>
              <a:t>other coins</a:t>
            </a:r>
            <a:r>
              <a:rPr lang="en-US" sz="1800" dirty="0"/>
              <a:t> </a:t>
            </a:r>
            <a:r>
              <a:rPr lang="en-US" sz="1800" dirty="0">
                <a:hlinkClick r:id="rId7"/>
              </a:rPr>
              <a:t>are useful</a:t>
            </a:r>
            <a:r>
              <a:rPr lang="en-US" sz="1800" dirty="0"/>
              <a:t>.</a:t>
            </a:r>
          </a:p>
          <a:p>
            <a:pPr lvl="1"/>
            <a:r>
              <a:rPr lang="en-US" sz="1800" dirty="0"/>
              <a:t>(This has set the stage for “Bitcoin Season 2”.)</a:t>
            </a:r>
          </a:p>
          <a:p>
            <a:r>
              <a:rPr lang="en-US" sz="2200" dirty="0"/>
              <a:t>Paul named CoinDesk’s #27-most influential in crypto, for year 2023.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32E03-6016-5AE9-1213-0B65008A5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31E51-6588-2643-E577-4391544B8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2060C-9625-BF31-1A94-BB3A115CC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2152869-347B-8344-D2E4-F4DA67344840}"/>
              </a:ext>
            </a:extLst>
          </p:cNvPr>
          <p:cNvSpPr txBox="1">
            <a:spLocks/>
          </p:cNvSpPr>
          <p:nvPr/>
        </p:nvSpPr>
        <p:spPr>
          <a:xfrm>
            <a:off x="389625" y="1138274"/>
            <a:ext cx="11048999" cy="365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Bip300 has not activated yet – but other than that, we have about as much traction as is possible.</a:t>
            </a:r>
            <a:endParaRPr lang="en-US" sz="18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59102EF-88CC-321F-3351-372C71DDD80B}"/>
              </a:ext>
            </a:extLst>
          </p:cNvPr>
          <p:cNvSpPr txBox="1">
            <a:spLocks/>
          </p:cNvSpPr>
          <p:nvPr/>
        </p:nvSpPr>
        <p:spPr>
          <a:xfrm>
            <a:off x="9988450" y="1545679"/>
            <a:ext cx="1741498" cy="5285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Adam Back</a:t>
            </a:r>
            <a:br>
              <a:rPr lang="en-US" sz="1200" dirty="0"/>
            </a:br>
            <a:r>
              <a:rPr lang="en-US" sz="1200" dirty="0"/>
              <a:t>Robin Linus</a:t>
            </a:r>
            <a:br>
              <a:rPr lang="en-US" sz="1200" dirty="0"/>
            </a:br>
            <a:r>
              <a:rPr lang="en-US" sz="1200" dirty="0"/>
              <a:t>René </a:t>
            </a:r>
            <a:r>
              <a:rPr lang="en-US" sz="1200" dirty="0" err="1"/>
              <a:t>Pickhardt</a:t>
            </a:r>
            <a:br>
              <a:rPr lang="en-US" sz="1200" dirty="0"/>
            </a:br>
            <a:r>
              <a:rPr lang="en-US" sz="1200" dirty="0" err="1"/>
              <a:t>Fiatjaf</a:t>
            </a:r>
            <a:br>
              <a:rPr lang="en-US" sz="1200" dirty="0"/>
            </a:br>
            <a:r>
              <a:rPr lang="en-US" sz="1200" dirty="0"/>
              <a:t>Super </a:t>
            </a:r>
            <a:r>
              <a:rPr lang="en-US" sz="1200" dirty="0" err="1"/>
              <a:t>Testnet</a:t>
            </a:r>
            <a:br>
              <a:rPr lang="en-US" sz="1200" dirty="0"/>
            </a:br>
            <a:r>
              <a:rPr lang="en-US" sz="1200" dirty="0"/>
              <a:t>Ben Arc</a:t>
            </a:r>
            <a:br>
              <a:rPr lang="en-US" sz="1200" dirty="0"/>
            </a:br>
            <a:r>
              <a:rPr lang="en-US" sz="1200" dirty="0" err="1"/>
              <a:t>Junseth</a:t>
            </a:r>
            <a:br>
              <a:rPr lang="en-US" sz="1200" dirty="0"/>
            </a:br>
            <a:r>
              <a:rPr lang="en-US" sz="1200" dirty="0"/>
              <a:t>Hampus </a:t>
            </a:r>
            <a:r>
              <a:rPr lang="en-US" sz="1200" dirty="0" err="1"/>
              <a:t>Sjöberg</a:t>
            </a:r>
            <a:br>
              <a:rPr lang="en-US" sz="1200" dirty="0"/>
            </a:br>
            <a:r>
              <a:rPr lang="en-US" sz="1200" dirty="0"/>
              <a:t>Luke </a:t>
            </a:r>
            <a:r>
              <a:rPr lang="en-US" sz="1200" dirty="0" err="1"/>
              <a:t>Dashjr</a:t>
            </a:r>
            <a:br>
              <a:rPr lang="en-US" sz="1200" dirty="0"/>
            </a:br>
            <a:r>
              <a:rPr lang="en-US" sz="1200" dirty="0"/>
              <a:t>Michael Tidwell</a:t>
            </a:r>
            <a:br>
              <a:rPr lang="en-US" sz="1200" dirty="0"/>
            </a:br>
            <a:r>
              <a:rPr lang="en-US" sz="1200" dirty="0"/>
              <a:t>David Bailey</a:t>
            </a:r>
            <a:br>
              <a:rPr lang="en-US" sz="1200" dirty="0"/>
            </a:br>
            <a:r>
              <a:rPr lang="en-US" sz="1200" dirty="0"/>
              <a:t>Dan Held</a:t>
            </a:r>
            <a:br>
              <a:rPr lang="en-US" sz="1200" dirty="0"/>
            </a:br>
            <a:r>
              <a:rPr lang="en-US" sz="1200" dirty="0"/>
              <a:t>Vlad </a:t>
            </a:r>
            <a:r>
              <a:rPr lang="en-US" sz="1200" dirty="0" err="1"/>
              <a:t>Costea</a:t>
            </a:r>
            <a:br>
              <a:rPr lang="en-US" sz="1200" dirty="0"/>
            </a:br>
            <a:r>
              <a:rPr lang="en-US" sz="1200" dirty="0"/>
              <a:t>Pete Rizzo</a:t>
            </a:r>
            <a:br>
              <a:rPr lang="en-US" sz="1200" dirty="0"/>
            </a:br>
            <a:r>
              <a:rPr lang="en-US" sz="1200" dirty="0"/>
              <a:t>Bruce Fenton</a:t>
            </a:r>
            <a:br>
              <a:rPr lang="en-US" sz="1200" dirty="0"/>
            </a:br>
            <a:r>
              <a:rPr lang="en-US" sz="1200" dirty="0"/>
              <a:t>Edan </a:t>
            </a:r>
            <a:r>
              <a:rPr lang="en-US" sz="1200" dirty="0" err="1"/>
              <a:t>Yago</a:t>
            </a:r>
            <a:br>
              <a:rPr lang="en-US" sz="1200" dirty="0"/>
            </a:br>
            <a:r>
              <a:rPr lang="en-US" sz="1200" dirty="0"/>
              <a:t>Guy Swann</a:t>
            </a:r>
            <a:br>
              <a:rPr lang="en-US" sz="1200" dirty="0"/>
            </a:br>
            <a:r>
              <a:rPr lang="en-US" sz="1200" dirty="0"/>
              <a:t>Jameson </a:t>
            </a:r>
            <a:r>
              <a:rPr lang="en-US" sz="1200" dirty="0" err="1"/>
              <a:t>Lopp</a:t>
            </a:r>
            <a:br>
              <a:rPr lang="en-US" sz="1200" dirty="0"/>
            </a:br>
            <a:r>
              <a:rPr lang="en-US" sz="1200" dirty="0"/>
              <a:t>John Light</a:t>
            </a:r>
            <a:br>
              <a:rPr lang="en-US" sz="1200" dirty="0"/>
            </a:br>
            <a:r>
              <a:rPr lang="en-US" sz="1200" dirty="0"/>
              <a:t>Andrew Bailey</a:t>
            </a:r>
            <a:br>
              <a:rPr lang="en-US" sz="1200" dirty="0"/>
            </a:br>
            <a:r>
              <a:rPr lang="en-US" sz="1200" dirty="0"/>
              <a:t>Troy Cross</a:t>
            </a:r>
            <a:br>
              <a:rPr lang="en-US" sz="1200" dirty="0"/>
            </a:br>
            <a:r>
              <a:rPr lang="en-US" sz="1200" dirty="0"/>
              <a:t>Brad Mills</a:t>
            </a:r>
            <a:br>
              <a:rPr lang="en-US" sz="1200" dirty="0"/>
            </a:br>
            <a:r>
              <a:rPr lang="en-US" sz="1200" dirty="0"/>
              <a:t>Eric Wall</a:t>
            </a:r>
            <a:br>
              <a:rPr lang="en-US" sz="1200" dirty="0"/>
            </a:br>
            <a:r>
              <a:rPr lang="en-US" sz="1200" dirty="0"/>
              <a:t>Nic Carter</a:t>
            </a:r>
            <a:br>
              <a:rPr lang="en-US" sz="1200" dirty="0"/>
            </a:br>
            <a:r>
              <a:rPr lang="en-US" sz="1200" dirty="0"/>
              <a:t>Ari Paul</a:t>
            </a:r>
            <a:br>
              <a:rPr lang="en-US" sz="1200" dirty="0"/>
            </a:br>
            <a:r>
              <a:rPr lang="en-US" sz="1200" dirty="0"/>
              <a:t>Alex Kravets</a:t>
            </a:r>
            <a:br>
              <a:rPr lang="en-US" sz="1200" dirty="0"/>
            </a:br>
            <a:r>
              <a:rPr lang="en-US" sz="1200" dirty="0" err="1"/>
              <a:t>Timoleon</a:t>
            </a:r>
            <a:r>
              <a:rPr lang="en-US" sz="1200" dirty="0"/>
              <a:t> </a:t>
            </a:r>
            <a:r>
              <a:rPr lang="en-US" sz="1200" dirty="0" err="1"/>
              <a:t>Moraitis</a:t>
            </a:r>
            <a:br>
              <a:rPr lang="en-US" sz="1200" dirty="0"/>
            </a:br>
            <a:r>
              <a:rPr lang="en-US" sz="1200" dirty="0"/>
              <a:t>Sergio D Lerner</a:t>
            </a:r>
            <a:br>
              <a:rPr lang="en-US" sz="1200" dirty="0"/>
            </a:br>
            <a:r>
              <a:rPr lang="en-US" sz="1200" dirty="0"/>
              <a:t>Gabriel </a:t>
            </a:r>
            <a:r>
              <a:rPr lang="en-US" sz="1200" dirty="0" err="1"/>
              <a:t>Kurman</a:t>
            </a:r>
            <a:br>
              <a:rPr lang="en-US" sz="1200" dirty="0"/>
            </a:br>
            <a:r>
              <a:rPr lang="en-US" sz="1200" dirty="0"/>
              <a:t>Sjors </a:t>
            </a:r>
            <a:r>
              <a:rPr lang="en-US" sz="1200" dirty="0" err="1"/>
              <a:t>Provoost</a:t>
            </a:r>
            <a:br>
              <a:rPr lang="en-US" sz="1200" dirty="0"/>
            </a:br>
            <a:r>
              <a:rPr lang="en-US" sz="1200" dirty="0"/>
              <a:t>Marshall Long</a:t>
            </a:r>
            <a:br>
              <a:rPr lang="en-US" sz="1200" dirty="0"/>
            </a:br>
            <a:r>
              <a:rPr lang="en-US" sz="1200" dirty="0"/>
              <a:t>Ruben </a:t>
            </a:r>
            <a:r>
              <a:rPr lang="en-US" sz="1200" dirty="0" err="1"/>
              <a:t>Somsen</a:t>
            </a:r>
            <a:br>
              <a:rPr lang="en-US" sz="1200" dirty="0"/>
            </a:br>
            <a:r>
              <a:rPr lang="en-US" sz="1200" dirty="0"/>
              <a:t>Charlie </a:t>
            </a:r>
            <a:r>
              <a:rPr lang="en-US" sz="1200" dirty="0" err="1"/>
              <a:t>Shrem</a:t>
            </a:r>
            <a:br>
              <a:rPr lang="en-US" sz="1200" dirty="0"/>
            </a:br>
            <a:r>
              <a:rPr lang="en-US" sz="1200" dirty="0"/>
              <a:t>Aaron van </a:t>
            </a:r>
            <a:r>
              <a:rPr lang="en-US" sz="1200" dirty="0" err="1"/>
              <a:t>Wirdum</a:t>
            </a:r>
            <a:br>
              <a:rPr lang="en-US" sz="1200" dirty="0"/>
            </a:br>
            <a:r>
              <a:rPr lang="en-US" sz="1200" dirty="0"/>
              <a:t>Stewart Mackenzie</a:t>
            </a:r>
            <a:br>
              <a:rPr lang="en-US" sz="1200" dirty="0"/>
            </a:br>
            <a:r>
              <a:rPr lang="en-US" sz="1200" dirty="0"/>
              <a:t>Alexei Zamyatin</a:t>
            </a:r>
            <a:br>
              <a:rPr lang="en-US" sz="1200" dirty="0"/>
            </a:br>
            <a:r>
              <a:rPr lang="en-US" sz="1200" dirty="0"/>
              <a:t>…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47BAC72-F5D3-75B3-1C3B-3DFC1113A3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324" y="1857296"/>
            <a:ext cx="11438624" cy="400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66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48684-FB8D-E04A-7695-FDB08C036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888" y="286745"/>
            <a:ext cx="4739640" cy="796199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sz="6000" dirty="0"/>
              <a:t>Go-To-Market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01E42-D8F3-777A-6F35-0403A989A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887" y="1558141"/>
            <a:ext cx="11735221" cy="4860069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 fontScale="55000" lnSpcReduction="20000"/>
          </a:bodyPr>
          <a:lstStyle/>
          <a:p>
            <a:r>
              <a:rPr lang="en-US" sz="3200" b="1" u="sng" dirty="0"/>
              <a:t>Miners</a:t>
            </a:r>
            <a:r>
              <a:rPr lang="en-US" sz="3200" dirty="0"/>
              <a:t> </a:t>
            </a:r>
          </a:p>
          <a:p>
            <a:pPr lvl="1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Always want </a:t>
            </a:r>
            <a:r>
              <a:rPr lang="en-US" sz="28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more money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they’ll have no choice but to adopt. In the future, 99% of miner revenue will come from merged mined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drivechains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lvl="1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CUSF allows miners to adopt Bip300 very easily – same as ordinals.</a:t>
            </a:r>
          </a:p>
          <a:p>
            <a:pPr lvl="1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+50% hashrate runs CUSF, other miners will be forced to follow along, or else they will not be competitive.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3200" b="1" u="sng" dirty="0"/>
              <a:t>Devs</a:t>
            </a:r>
          </a:p>
          <a:p>
            <a:pPr lvl="1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Always want to tinker – no more </a:t>
            </a:r>
            <a:r>
              <a:rPr lang="en-US" sz="28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slow broken Core process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or </a:t>
            </a:r>
            <a:r>
              <a:rPr lang="en-US" sz="28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Altcoin stigma/drama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just ship and get users.</a:t>
            </a:r>
          </a:p>
          <a:p>
            <a:pPr lvl="1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sidechain templates + frontends finished already – they just need to tinker and customize.</a:t>
            </a:r>
          </a:p>
          <a:p>
            <a:r>
              <a:rPr lang="en-US" sz="3200" b="1" u="sng" dirty="0"/>
              <a:t>Users</a:t>
            </a:r>
          </a:p>
          <a:p>
            <a:pPr lvl="1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Always want: low fees, great features, responsive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devs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lvl="1"/>
            <a:r>
              <a:rPr lang="en-US" sz="2800" i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Competition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is what protects the users and ensures they get the best UX.</a:t>
            </a:r>
            <a:endParaRPr lang="en-US" sz="2800" i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3200" b="1" u="sng" dirty="0"/>
              <a:t>Coin-investors</a:t>
            </a:r>
          </a:p>
          <a:p>
            <a:pPr lvl="1"/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ant the “which coin will win” question to finally go away.</a:t>
            </a:r>
          </a:p>
          <a:p>
            <a:pPr lvl="1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Want the perfect balance struck, between ossification (property rights) and innovation (good updates).</a:t>
            </a:r>
          </a:p>
          <a:p>
            <a:r>
              <a:rPr lang="en-US" sz="3200" dirty="0"/>
              <a:t>Word travels fast, in this industry.</a:t>
            </a:r>
          </a:p>
          <a:p>
            <a:r>
              <a:rPr lang="en-US" sz="3200" dirty="0"/>
              <a:t>When people see our </a:t>
            </a:r>
            <a:r>
              <a:rPr lang="en-US" sz="3200" i="1" u="sng" dirty="0"/>
              <a:t>actual product</a:t>
            </a:r>
            <a:r>
              <a:rPr lang="en-US" sz="3200" dirty="0"/>
              <a:t> – with a GUI, awareness will explode!</a:t>
            </a:r>
          </a:p>
          <a:p>
            <a:r>
              <a:rPr lang="en-US" sz="2900" dirty="0"/>
              <a:t>The (relatively small) raise of $3M in 2022 was enough to attract enormous attention; this time with $5M + CUSF it will be 10x larger or even 100x.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77A85-0B11-98A0-3F1B-EA35E3D17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9D263-761A-035D-85FC-D90B34780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63378E-0AAE-8233-3B0B-D5A9C8A6E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10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A634F50-C704-E385-2006-5DF945CE1D3C}"/>
              </a:ext>
            </a:extLst>
          </p:cNvPr>
          <p:cNvSpPr txBox="1">
            <a:spLocks/>
          </p:cNvSpPr>
          <p:nvPr/>
        </p:nvSpPr>
        <p:spPr>
          <a:xfrm>
            <a:off x="305887" y="1137980"/>
            <a:ext cx="8394493" cy="365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nsolas" panose="020B0609020204030204" pitchFamily="49" charset="0"/>
                <a:ea typeface="+mj-ea"/>
                <a:cs typeface="+mj-cs"/>
              </a:defRPr>
            </a:lvl1pPr>
          </a:lstStyle>
          <a:p>
            <a:r>
              <a:rPr lang="en-US" sz="2000" dirty="0"/>
              <a:t>Very easy - once people learn of this, they are going to want it!</a:t>
            </a:r>
          </a:p>
        </p:txBody>
      </p:sp>
    </p:spTree>
    <p:extLst>
      <p:ext uri="{BB962C8B-B14F-4D97-AF65-F5344CB8AC3E}">
        <p14:creationId xmlns:p14="http://schemas.microsoft.com/office/powerpoint/2010/main" val="4265779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730AB-1F70-7B76-D5C1-955BDCE8F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631" y="160417"/>
            <a:ext cx="2025770" cy="917334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6000" dirty="0"/>
              <a:t>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94744-14D8-E946-5F70-3E8BD8E74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631" y="1640698"/>
            <a:ext cx="8984810" cy="4722477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dirty="0"/>
              <a:t>Founders (all technical)</a:t>
            </a:r>
          </a:p>
          <a:p>
            <a:pPr lvl="1"/>
            <a:r>
              <a:rPr lang="en-US" dirty="0"/>
              <a:t>Paul Sztorc – 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Author BIPs 300/301, CUSF. CoinDesk #27</a:t>
            </a:r>
            <a:r>
              <a:rPr lang="en-US" sz="2200" baseline="30000" dirty="0">
                <a:solidFill>
                  <a:schemeClr val="bg1">
                    <a:lumMod val="65000"/>
                  </a:schemeClr>
                </a:solidFill>
              </a:rPr>
              <a:t>th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 most influential in Crypto, sites: </a:t>
            </a:r>
            <a:r>
              <a:rPr lang="en-US" sz="2200" u="sng" dirty="0">
                <a:solidFill>
                  <a:schemeClr val="bg1">
                    <a:lumMod val="65000"/>
                  </a:schemeClr>
                </a:solidFill>
              </a:rPr>
              <a:t>drivechain.info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200" u="sng" dirty="0">
                <a:solidFill>
                  <a:schemeClr val="bg1">
                    <a:lumMod val="65000"/>
                  </a:schemeClr>
                </a:solidFill>
              </a:rPr>
              <a:t>BitcoinHivemind.com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200" u="sng" dirty="0">
                <a:solidFill>
                  <a:schemeClr val="bg1">
                    <a:lumMod val="65000"/>
                  </a:schemeClr>
                </a:solidFill>
              </a:rPr>
              <a:t>truthcoin.info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. </a:t>
            </a:r>
            <a:r>
              <a:rPr lang="en-US" sz="2200" dirty="0" err="1">
                <a:solidFill>
                  <a:schemeClr val="bg1">
                    <a:lumMod val="65000"/>
                  </a:schemeClr>
                </a:solidFill>
              </a:rPr>
              <a:t>Fmr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 software engineer at Yale Econ department. </a:t>
            </a:r>
          </a:p>
          <a:p>
            <a:pPr lvl="1"/>
            <a:r>
              <a:rPr lang="en-US" dirty="0" err="1"/>
              <a:t>CryptAxe</a:t>
            </a:r>
            <a:r>
              <a:rPr lang="en-US" dirty="0"/>
              <a:t> – 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  <a:effectLst/>
              </a:rPr>
              <a:t>Bitcoin Core developer (2016-Present; 0.14, 0.15, 0.16). Creator of sidechain template, BitAsset sidechain, zCash sidechain GUI.</a:t>
            </a:r>
            <a:endParaRPr lang="en-US" sz="2200" dirty="0"/>
          </a:p>
          <a:p>
            <a:pPr lvl="1"/>
            <a:r>
              <a:rPr lang="en-US" dirty="0"/>
              <a:t>Nikita </a:t>
            </a:r>
            <a:r>
              <a:rPr lang="en-US" sz="2400" dirty="0"/>
              <a:t>Chashchinskii </a:t>
            </a:r>
            <a:r>
              <a:rPr lang="en-US" dirty="0"/>
              <a:t>– 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Creator of the zCash SidechainBip300 Bridge Module, EVM Sidechain, and engineer for CUSF.</a:t>
            </a:r>
          </a:p>
          <a:p>
            <a:r>
              <a:rPr lang="en-US" dirty="0"/>
              <a:t>Team</a:t>
            </a:r>
          </a:p>
          <a:p>
            <a:pPr lvl="1"/>
            <a:r>
              <a:rPr lang="en-US" dirty="0"/>
              <a:t>2 staff engineers</a:t>
            </a:r>
          </a:p>
          <a:p>
            <a:pPr lvl="1"/>
            <a:r>
              <a:rPr lang="en-US" dirty="0"/>
              <a:t>3 contractor engineers</a:t>
            </a:r>
          </a:p>
          <a:p>
            <a:pPr lvl="1"/>
            <a:r>
              <a:rPr lang="en-US" dirty="0"/>
              <a:t>1 support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02A21-4EAD-4D9B-965E-B7A4E165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2CDE2-5EE1-F57B-1E38-4A6116338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EDF52-1BB2-4418-6975-3233C72D2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11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CCD4C55-9F6E-AC1D-E5F7-782212D5054A}"/>
              </a:ext>
            </a:extLst>
          </p:cNvPr>
          <p:cNvSpPr txBox="1">
            <a:spLocks/>
          </p:cNvSpPr>
          <p:nvPr/>
        </p:nvSpPr>
        <p:spPr>
          <a:xfrm>
            <a:off x="422631" y="1161303"/>
            <a:ext cx="9690091" cy="365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We have 9 of the best people I could find! Most are Bitcoin Ogs themselves.</a:t>
            </a:r>
          </a:p>
        </p:txBody>
      </p:sp>
    </p:spTree>
    <p:extLst>
      <p:ext uri="{BB962C8B-B14F-4D97-AF65-F5344CB8AC3E}">
        <p14:creationId xmlns:p14="http://schemas.microsoft.com/office/powerpoint/2010/main" val="3352184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3EE6F07-7E99-BA6B-EB93-97BE1AC84AAC}"/>
              </a:ext>
            </a:extLst>
          </p:cNvPr>
          <p:cNvCxnSpPr>
            <a:cxnSpLocks/>
          </p:cNvCxnSpPr>
          <p:nvPr/>
        </p:nvCxnSpPr>
        <p:spPr>
          <a:xfrm>
            <a:off x="117567" y="5377362"/>
            <a:ext cx="11945982" cy="0"/>
          </a:xfrm>
          <a:prstGeom prst="straightConnector1">
            <a:avLst/>
          </a:prstGeom>
          <a:ln w="1397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162E98D-B8E5-63B0-73D0-670DC78E7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319" y="220027"/>
            <a:ext cx="7077828" cy="945726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sz="6000" dirty="0"/>
              <a:t>Roadmap / The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9E3A1-D0E6-0DE2-0192-3D884A136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319" y="1344872"/>
            <a:ext cx="7973836" cy="2837815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Build the best possible software (nodes, wallet, features, UX, etc).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Launch it as a test network, to show the world what it can do.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Watch as Bitcoin becomes great, by adopting our software (or, at least, the test network does).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EB636C6-833B-EF48-35AB-60DD81CB73E8}"/>
              </a:ext>
            </a:extLst>
          </p:cNvPr>
          <p:cNvSpPr txBox="1">
            <a:spLocks/>
          </p:cNvSpPr>
          <p:nvPr/>
        </p:nvSpPr>
        <p:spPr>
          <a:xfrm>
            <a:off x="2346953" y="4440127"/>
            <a:ext cx="4413070" cy="19668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400" u="sng" dirty="0"/>
              <a:t>Already Done (Past 19 months)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dirty="0"/>
              <a:t>Payments sidechains – scaling to 8 billion people.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dirty="0"/>
              <a:t>zCash clone ; ETH clone.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dirty="0"/>
              <a:t>BitAssets  ; BitNames ; Bitcoin Core + CTV / APO / </a:t>
            </a:r>
            <a:r>
              <a:rPr lang="en-US" dirty="0" err="1"/>
              <a:t>opvault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dirty="0"/>
              <a:t>User friendly “click button UX” Launcher. </a:t>
            </a:r>
            <a:r>
              <a:rPr lang="en-US" dirty="0" err="1"/>
              <a:t>CoinNews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dirty="0"/>
              <a:t>Website / educational materials / endorsements, etc.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dirty="0"/>
              <a:t>Signet “play money” </a:t>
            </a:r>
            <a:r>
              <a:rPr lang="en-US" dirty="0" err="1"/>
              <a:t>Testnet</a:t>
            </a:r>
            <a:r>
              <a:rPr lang="en-US" dirty="0"/>
              <a:t>, as a demonstration.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dirty="0"/>
              <a:t>CUSF “Core Untouched Soft Fork” (allowing Bip300 with no pull request to Bitcoin Core).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A2B4CBB-48FD-6447-4E85-3B03D32381C5}"/>
              </a:ext>
            </a:extLst>
          </p:cNvPr>
          <p:cNvSpPr txBox="1">
            <a:spLocks/>
          </p:cNvSpPr>
          <p:nvPr/>
        </p:nvSpPr>
        <p:spPr>
          <a:xfrm>
            <a:off x="435422" y="5084538"/>
            <a:ext cx="1713414" cy="5595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u="sng" dirty="0"/>
              <a:t>Company Founded</a:t>
            </a:r>
            <a:br>
              <a:rPr lang="en-US" u="sng" dirty="0"/>
            </a:br>
            <a:r>
              <a:rPr lang="en-US" u="sng" dirty="0"/>
              <a:t>Dec 2022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A7B517-6DCB-6548-82AF-BA733E94B417}"/>
              </a:ext>
            </a:extLst>
          </p:cNvPr>
          <p:cNvSpPr txBox="1">
            <a:spLocks/>
          </p:cNvSpPr>
          <p:nvPr/>
        </p:nvSpPr>
        <p:spPr>
          <a:xfrm>
            <a:off x="6958140" y="4440127"/>
            <a:ext cx="4413070" cy="19668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400" u="sng" dirty="0"/>
              <a:t>Next 6 Months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dirty="0"/>
              <a:t>Cross-L1 coin-swap sidechain (</a:t>
            </a:r>
            <a:r>
              <a:rPr lang="en-US" dirty="0" err="1"/>
              <a:t>eg</a:t>
            </a:r>
            <a:r>
              <a:rPr lang="en-US" dirty="0"/>
              <a:t> “</a:t>
            </a:r>
            <a:r>
              <a:rPr lang="en-US" dirty="0" err="1"/>
              <a:t>uniswap</a:t>
            </a:r>
            <a:r>
              <a:rPr lang="en-US" dirty="0"/>
              <a:t>” sidechain).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dirty="0"/>
              <a:t>ETH clone 12 second block time / staking.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dirty="0"/>
              <a:t>Customized L1 Bitcoin Core node frontend / wallet.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dirty="0"/>
              <a:t>Node performance contest / hackathon / event.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dirty="0"/>
              <a:t>“Stratum V3” optimized mining pool / service.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dirty="0"/>
              <a:t>Bitcoin Hivemind prediction markets sidechain.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dirty="0"/>
              <a:t>ICANN “bridge” to import ICANN-names to BitNames.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D7ED0D-356F-F7BD-F6E4-20D492BA8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908C862-0C54-ECBA-690B-3F624C1F1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53D59E9-7789-CA0F-0A81-21703F17F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378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92C29-0606-DFD6-B11C-326275CB5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218" y="106635"/>
            <a:ext cx="2877907" cy="772760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sz="6000" dirty="0"/>
              <a:t>The Ask</a:t>
            </a:r>
            <a:endParaRPr lang="en-US" sz="6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A916A-59C7-64BE-18CC-DADF9E26D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602" y="1466659"/>
            <a:ext cx="4653376" cy="2496927"/>
          </a:xfr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 fontScale="85000" lnSpcReduction="10000"/>
          </a:bodyPr>
          <a:lstStyle/>
          <a:p>
            <a:r>
              <a:rPr lang="en-US" dirty="0"/>
              <a:t>Now raising:</a:t>
            </a:r>
          </a:p>
          <a:p>
            <a:pPr lvl="1"/>
            <a:r>
              <a:rPr lang="en-US" b="1" u="sng" dirty="0">
                <a:solidFill>
                  <a:srgbClr val="92D050"/>
                </a:solidFill>
              </a:rPr>
              <a:t>$5 M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dirty="0"/>
              <a:t>for </a:t>
            </a:r>
            <a:r>
              <a:rPr lang="en-US" dirty="0">
                <a:solidFill>
                  <a:srgbClr val="00B0F0"/>
                </a:solidFill>
              </a:rPr>
              <a:t>213k shares (2.4%)</a:t>
            </a:r>
          </a:p>
          <a:p>
            <a:pPr lvl="1"/>
            <a:r>
              <a:rPr lang="en-US" sz="1400" dirty="0"/>
              <a:t>Valuation: 5M /0.024 = 208 M</a:t>
            </a:r>
          </a:p>
          <a:p>
            <a:pPr lvl="1"/>
            <a:r>
              <a:rPr lang="en-US" sz="1800" dirty="0"/>
              <a:t>Plus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800" dirty="0">
                <a:solidFill>
                  <a:srgbClr val="00B0F0"/>
                </a:solidFill>
              </a:rPr>
              <a:t>60k tokens (0.31%)</a:t>
            </a:r>
          </a:p>
          <a:p>
            <a:pPr lvl="1"/>
            <a:r>
              <a:rPr lang="en-US" sz="1400" dirty="0"/>
              <a:t>Token warrant: 1 token per 3.555 shares</a:t>
            </a: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Previous round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(closed Dec 2022)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sz="1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$3 M</a:t>
            </a:r>
            <a:r>
              <a:rPr lang="en-US" sz="14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for </a:t>
            </a:r>
            <a:r>
              <a:rPr lang="en-US" sz="1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533k shares (6.2%)</a:t>
            </a:r>
          </a:p>
          <a:p>
            <a:pPr lvl="1"/>
            <a:r>
              <a:rPr lang="en-US" sz="900" dirty="0">
                <a:solidFill>
                  <a:schemeClr val="bg1">
                    <a:lumMod val="65000"/>
                  </a:schemeClr>
                </a:solidFill>
              </a:rPr>
              <a:t>Valuation: 5M /0.024 = 48 M</a:t>
            </a:r>
            <a:endParaRPr lang="en-US" sz="9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lvl="1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Plus </a:t>
            </a:r>
            <a:r>
              <a:rPr lang="en-US" sz="1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140k tokens (0.72%)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Token Warrant: 1 token per 3.809 shares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0D95F7E-F401-EB7B-7397-4BDA8EAD97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760772"/>
              </p:ext>
            </p:extLst>
          </p:nvPr>
        </p:nvGraphicFramePr>
        <p:xfrm>
          <a:off x="121679" y="4003406"/>
          <a:ext cx="10753355" cy="281940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211539">
                  <a:extLst>
                    <a:ext uri="{9D8B030D-6E8A-4147-A177-3AD203B41FA5}">
                      <a16:colId xmlns:a16="http://schemas.microsoft.com/office/drawing/2014/main" val="1832044379"/>
                    </a:ext>
                  </a:extLst>
                </a:gridCol>
                <a:gridCol w="1372956">
                  <a:extLst>
                    <a:ext uri="{9D8B030D-6E8A-4147-A177-3AD203B41FA5}">
                      <a16:colId xmlns:a16="http://schemas.microsoft.com/office/drawing/2014/main" val="1271165275"/>
                    </a:ext>
                  </a:extLst>
                </a:gridCol>
                <a:gridCol w="5899553">
                  <a:extLst>
                    <a:ext uri="{9D8B030D-6E8A-4147-A177-3AD203B41FA5}">
                      <a16:colId xmlns:a16="http://schemas.microsoft.com/office/drawing/2014/main" val="309641706"/>
                    </a:ext>
                  </a:extLst>
                </a:gridCol>
                <a:gridCol w="1269307">
                  <a:extLst>
                    <a:ext uri="{9D8B030D-6E8A-4147-A177-3AD203B41FA5}">
                      <a16:colId xmlns:a16="http://schemas.microsoft.com/office/drawing/2014/main" val="646364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Competitors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Raise(s)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Summary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Consolas" panose="020B0609020204030204" pitchFamily="49" charset="0"/>
                        </a:rPr>
                        <a:t>L1 Miner fee-pass-through 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0304962"/>
                  </a:ext>
                </a:extLst>
              </a:tr>
              <a:tr h="355013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Lightning Labs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sng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2.5</a:t>
                      </a:r>
                      <a:r>
                        <a:rPr lang="en-US" sz="1200" b="1" u="non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M</a:t>
                      </a:r>
                      <a:r>
                        <a:rPr lang="en-US" sz="1200" dirty="0">
                          <a:latin typeface="Consolas" panose="020B0609020204030204" pitchFamily="49" charset="0"/>
                        </a:rPr>
                        <a:t> (2018) +</a:t>
                      </a:r>
                      <a:br>
                        <a:rPr lang="en-US" sz="1200" dirty="0">
                          <a:latin typeface="Consolas" panose="020B0609020204030204" pitchFamily="49" charset="0"/>
                        </a:rPr>
                      </a:br>
                      <a:r>
                        <a:rPr lang="en-US" sz="1200" b="1" u="sng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10</a:t>
                      </a:r>
                      <a:r>
                        <a:rPr lang="en-US" sz="1200" b="1" u="non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M </a:t>
                      </a:r>
                      <a:r>
                        <a:rPr lang="en-US" sz="1200" dirty="0">
                          <a:latin typeface="Consolas" panose="020B0609020204030204" pitchFamily="49" charset="0"/>
                        </a:rPr>
                        <a:t>(2021) +</a:t>
                      </a:r>
                      <a:br>
                        <a:rPr lang="en-US" sz="1200" dirty="0">
                          <a:latin typeface="Consolas" panose="020B0609020204030204" pitchFamily="49" charset="0"/>
                        </a:rPr>
                      </a:br>
                      <a:r>
                        <a:rPr lang="en-US" sz="1200" b="1" u="sng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70</a:t>
                      </a:r>
                      <a:r>
                        <a:rPr lang="en-US" sz="1200" b="1" u="non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M </a:t>
                      </a:r>
                      <a:r>
                        <a:rPr lang="en-US" sz="1200" dirty="0">
                          <a:latin typeface="Consolas" panose="020B0609020204030204" pitchFamily="49" charset="0"/>
                        </a:rPr>
                        <a:t>(2022) =</a:t>
                      </a:r>
                      <a:br>
                        <a:rPr lang="en-US" sz="1200" dirty="0">
                          <a:latin typeface="Consolas" panose="020B0609020204030204" pitchFamily="49" charset="0"/>
                        </a:rPr>
                      </a:br>
                      <a:r>
                        <a:rPr lang="en-US" sz="1200" b="1" u="sng" dirty="0">
                          <a:latin typeface="Consolas" panose="020B0609020204030204" pitchFamily="49" charset="0"/>
                        </a:rPr>
                        <a:t>82.5 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Consolas" panose="020B0609020204030204" pitchFamily="49" charset="0"/>
                        </a:rPr>
                        <a:t>Lightning is </a:t>
                      </a:r>
                      <a:r>
                        <a:rPr lang="en-US" sz="1200" dirty="0">
                          <a:latin typeface="Consolas" panose="020B0609020204030204" pitchFamily="49" charset="0"/>
                          <a:hlinkClick r:id="rId2"/>
                        </a:rPr>
                        <a:t>a dead end</a:t>
                      </a:r>
                      <a:r>
                        <a:rPr lang="en-US" sz="1200" dirty="0">
                          <a:latin typeface="Consolas" panose="020B0609020204030204" pitchFamily="49" charset="0"/>
                        </a:rPr>
                        <a:t> – many are already </a:t>
                      </a:r>
                      <a:r>
                        <a:rPr lang="en-US" sz="1200" dirty="0">
                          <a:latin typeface="Consolas" panose="020B0609020204030204" pitchFamily="49" charset="0"/>
                          <a:hlinkClick r:id="rId3"/>
                        </a:rPr>
                        <a:t>jumping ship</a:t>
                      </a:r>
                      <a:r>
                        <a:rPr lang="en-US" sz="1200" dirty="0">
                          <a:latin typeface="Consolas" panose="020B0609020204030204" pitchFamily="49" charset="0"/>
                        </a:rPr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8010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Blockstream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sng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21</a:t>
                      </a:r>
                      <a:r>
                        <a:rPr lang="en-US" sz="1200" b="1" u="non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M</a:t>
                      </a:r>
                      <a:r>
                        <a:rPr lang="en-US" sz="1200" dirty="0">
                          <a:latin typeface="Consolas" panose="020B0609020204030204" pitchFamily="49" charset="0"/>
                        </a:rPr>
                        <a:t> (2014) +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sng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55</a:t>
                      </a:r>
                      <a:r>
                        <a:rPr lang="en-US" sz="1200" b="1" u="non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M </a:t>
                      </a:r>
                      <a:r>
                        <a:rPr lang="en-US" sz="1200" dirty="0">
                          <a:latin typeface="Consolas" panose="020B0609020204030204" pitchFamily="49" charset="0"/>
                        </a:rPr>
                        <a:t>(2016) +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sng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210</a:t>
                      </a:r>
                      <a:r>
                        <a:rPr lang="en-US" sz="1200" b="1" u="non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M </a:t>
                      </a:r>
                      <a:r>
                        <a:rPr lang="en-US" sz="1200" dirty="0">
                          <a:latin typeface="Consolas" panose="020B0609020204030204" pitchFamily="49" charset="0"/>
                        </a:rPr>
                        <a:t>(2021) =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sng" dirty="0">
                          <a:latin typeface="Consolas" panose="020B0609020204030204" pitchFamily="49" charset="0"/>
                        </a:rPr>
                        <a:t>286 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onsolas" panose="020B0609020204030204" pitchFamily="49" charset="0"/>
                        </a:rPr>
                        <a:t>A failure on every level.</a:t>
                      </a:r>
                      <a:br>
                        <a:rPr lang="en-US" sz="1200" dirty="0">
                          <a:latin typeface="Consolas" panose="020B0609020204030204" pitchFamily="49" charset="0"/>
                        </a:rPr>
                      </a:br>
                      <a:r>
                        <a:rPr lang="en-US" sz="1200" dirty="0">
                          <a:latin typeface="Consolas" panose="020B0609020204030204" pitchFamily="49" charset="0"/>
                        </a:rPr>
                        <a:t>Enormous time &amp; money spent -- but no useful result.</a:t>
                      </a:r>
                    </a:p>
                    <a:p>
                      <a:r>
                        <a:rPr lang="en-US" sz="1200" dirty="0">
                          <a:latin typeface="Consolas" panose="020B0609020204030204" pitchFamily="49" charset="0"/>
                        </a:rPr>
                        <a:t>Once employed 40+ engineers --  today, most have already quit.</a:t>
                      </a:r>
                    </a:p>
                    <a:p>
                      <a:r>
                        <a:rPr lang="en-US" sz="1200" dirty="0">
                          <a:latin typeface="Consolas" panose="020B0609020204030204" pitchFamily="49" charset="0"/>
                        </a:rPr>
                        <a:t>Liquid is a pointless </a:t>
                      </a:r>
                      <a:r>
                        <a:rPr lang="en-US" sz="1200" dirty="0" err="1">
                          <a:latin typeface="Consolas" panose="020B0609020204030204" pitchFamily="49" charset="0"/>
                        </a:rPr>
                        <a:t>multisig</a:t>
                      </a:r>
                      <a:r>
                        <a:rPr lang="en-US" sz="1200" dirty="0">
                          <a:latin typeface="Consolas" panose="020B0609020204030204" pitchFamily="49" charset="0"/>
                        </a:rPr>
                        <a:t> -- no tech and no users.</a:t>
                      </a:r>
                    </a:p>
                    <a:p>
                      <a:r>
                        <a:rPr lang="en-US" sz="1200" dirty="0">
                          <a:latin typeface="Consolas" panose="020B0609020204030204" pitchFamily="49" charset="0"/>
                        </a:rPr>
                        <a:t>Pivot to mining is a disaster -- no comparative advantage.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81856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Stacks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sng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150</a:t>
                      </a:r>
                      <a:r>
                        <a:rPr lang="en-US" sz="1200" b="1" u="non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M</a:t>
                      </a:r>
                      <a:r>
                        <a:rPr lang="en-US" sz="1200" dirty="0">
                          <a:latin typeface="Consolas" panose="020B0609020204030204" pitchFamily="49" charset="0"/>
                        </a:rPr>
                        <a:t> (2022) =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sng" dirty="0">
                          <a:latin typeface="Consolas" panose="020B0609020204030204" pitchFamily="49" charset="0"/>
                        </a:rPr>
                        <a:t>150 M</a:t>
                      </a:r>
                      <a:endParaRPr lang="en-US" sz="12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onsolas" panose="020B0609020204030204" pitchFamily="49" charset="0"/>
                        </a:rPr>
                        <a:t>STX token is probably too off-putting to users.</a:t>
                      </a:r>
                    </a:p>
                    <a:p>
                      <a:r>
                        <a:rPr lang="en-US" sz="1100" dirty="0">
                          <a:latin typeface="Consolas" panose="020B0609020204030204" pitchFamily="49" charset="0"/>
                        </a:rPr>
                        <a:t>The large raise will invite distraction and/or complacency into the org.</a:t>
                      </a:r>
                    </a:p>
                    <a:p>
                      <a:r>
                        <a:rPr lang="en-US" sz="1100" dirty="0">
                          <a:latin typeface="Consolas" panose="020B0609020204030204" pitchFamily="49" charset="0"/>
                        </a:rPr>
                        <a:t>I use their products everyday! Don’t you??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onsolas" panose="020B0609020204030204" pitchFamily="49" charset="0"/>
                        </a:rPr>
                        <a:t>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4445918"/>
                  </a:ext>
                </a:extLst>
              </a:tr>
            </a:tbl>
          </a:graphicData>
        </a:graphic>
      </p:graphicFrame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8F1B569-1CD0-7D47-9F89-585D50EF0B1B}"/>
              </a:ext>
            </a:extLst>
          </p:cNvPr>
          <p:cNvCxnSpPr>
            <a:cxnSpLocks/>
          </p:cNvCxnSpPr>
          <p:nvPr/>
        </p:nvCxnSpPr>
        <p:spPr>
          <a:xfrm flipH="1" flipV="1">
            <a:off x="10504638" y="4958391"/>
            <a:ext cx="442823" cy="5587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3B18B9B-B903-D284-8401-B8170F13336C}"/>
              </a:ext>
            </a:extLst>
          </p:cNvPr>
          <p:cNvSpPr txBox="1"/>
          <p:nvPr/>
        </p:nvSpPr>
        <p:spPr>
          <a:xfrm>
            <a:off x="10944045" y="5147251"/>
            <a:ext cx="1178943" cy="12772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nsolas" panose="020B0609020204030204" pitchFamily="49" charset="0"/>
              </a:rPr>
              <a:t>All sub-100% L2s are </a:t>
            </a:r>
            <a:r>
              <a:rPr lang="en-US" sz="1100" dirty="0">
                <a:latin typeface="Consolas" panose="020B0609020204030204" pitchFamily="49" charset="0"/>
                <a:hlinkClick r:id="rId4"/>
              </a:rPr>
              <a:t>ultimately doomed</a:t>
            </a:r>
            <a:r>
              <a:rPr lang="en-US" sz="1100" dirty="0">
                <a:latin typeface="Consolas" panose="020B0609020204030204" pitchFamily="49" charset="0"/>
              </a:rPr>
              <a:t>. Drivechains are 100% pass-through.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D0EB634-4A52-329A-0CF0-EE88611C768A}"/>
              </a:ext>
            </a:extLst>
          </p:cNvPr>
          <p:cNvSpPr txBox="1">
            <a:spLocks/>
          </p:cNvSpPr>
          <p:nvPr/>
        </p:nvSpPr>
        <p:spPr>
          <a:xfrm>
            <a:off x="5036264" y="1404788"/>
            <a:ext cx="6964518" cy="25587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br>
              <a:rPr lang="en-US" sz="1400" dirty="0">
                <a:latin typeface="Consolas" panose="020B0609020204030204" pitchFamily="49" charset="0"/>
              </a:rPr>
            </a:br>
            <a:br>
              <a:rPr lang="en-US" sz="1400" dirty="0">
                <a:latin typeface="Consolas" panose="020B0609020204030204" pitchFamily="49" charset="0"/>
              </a:rPr>
            </a:br>
            <a:br>
              <a:rPr lang="en-US" sz="1400" dirty="0">
                <a:latin typeface="Consolas" panose="020B0609020204030204" pitchFamily="49" charset="0"/>
              </a:rPr>
            </a:br>
            <a:br>
              <a:rPr lang="en-US" sz="1400" dirty="0">
                <a:latin typeface="Consolas" panose="020B0609020204030204" pitchFamily="49" charset="0"/>
              </a:rPr>
            </a:br>
            <a:br>
              <a:rPr lang="en-US" sz="1400" dirty="0">
                <a:latin typeface="Consolas" panose="020B0609020204030204" pitchFamily="49" charset="0"/>
              </a:rPr>
            </a:br>
            <a:br>
              <a:rPr lang="en-US" sz="1400" dirty="0">
                <a:latin typeface="Consolas" panose="020B0609020204030204" pitchFamily="49" charset="0"/>
              </a:rPr>
            </a:br>
            <a:br>
              <a:rPr lang="en-US" sz="1400" dirty="0">
                <a:latin typeface="Consolas" panose="020B0609020204030204" pitchFamily="49" charset="0"/>
              </a:rPr>
            </a:br>
            <a:br>
              <a:rPr lang="en-US" sz="1400" dirty="0">
                <a:latin typeface="Consolas" panose="020B0609020204030204" pitchFamily="49" charset="0"/>
              </a:rPr>
            </a:br>
            <a:br>
              <a:rPr lang="en-US" sz="1400" dirty="0">
                <a:latin typeface="Consolas" panose="020B0609020204030204" pitchFamily="49" charset="0"/>
              </a:rPr>
            </a:br>
            <a:br>
              <a:rPr lang="en-US" sz="1400" dirty="0">
                <a:latin typeface="Consolas" panose="020B0609020204030204" pitchFamily="49" charset="0"/>
              </a:rPr>
            </a:br>
            <a:r>
              <a:rPr lang="en-US" sz="800" dirty="0">
                <a:latin typeface="Consolas" panose="020B0609020204030204" pitchFamily="49" charset="0"/>
              </a:rPr>
              <a:t>This round’s ownership rate (2.4%), multiplied by figures on slide #6 (this is </a:t>
            </a:r>
            <a:r>
              <a:rPr lang="en-US" sz="800" b="1" i="1" u="sng" dirty="0">
                <a:latin typeface="Consolas" panose="020B0609020204030204" pitchFamily="49" charset="0"/>
              </a:rPr>
              <a:t>strictly for reference</a:t>
            </a:r>
            <a:r>
              <a:rPr lang="en-US" sz="800" dirty="0">
                <a:latin typeface="Consolas" panose="020B0609020204030204" pitchFamily="49" charset="0"/>
              </a:rPr>
              <a:t> only).</a:t>
            </a:r>
            <a:endParaRPr lang="en-US" sz="1400" b="1" dirty="0">
              <a:latin typeface="Consolas" panose="020B0609020204030204" pitchFamily="49" charset="0"/>
            </a:endParaRP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036041F8-6820-744A-76D8-8314487FD6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320350"/>
              </p:ext>
            </p:extLst>
          </p:nvPr>
        </p:nvGraphicFramePr>
        <p:xfrm>
          <a:off x="5856506" y="1442425"/>
          <a:ext cx="5324033" cy="23063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76950">
                  <a:extLst>
                    <a:ext uri="{9D8B030D-6E8A-4147-A177-3AD203B41FA5}">
                      <a16:colId xmlns:a16="http://schemas.microsoft.com/office/drawing/2014/main" val="1635978381"/>
                    </a:ext>
                  </a:extLst>
                </a:gridCol>
                <a:gridCol w="2299580">
                  <a:extLst>
                    <a:ext uri="{9D8B030D-6E8A-4147-A177-3AD203B41FA5}">
                      <a16:colId xmlns:a16="http://schemas.microsoft.com/office/drawing/2014/main" val="589637687"/>
                    </a:ext>
                  </a:extLst>
                </a:gridCol>
                <a:gridCol w="1847503">
                  <a:extLst>
                    <a:ext uri="{9D8B030D-6E8A-4147-A177-3AD203B41FA5}">
                      <a16:colId xmlns:a16="http://schemas.microsoft.com/office/drawing/2014/main" val="1480370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onsolas" panose="020B0609020204030204" pitchFamily="49" charset="0"/>
                        </a:rPr>
                        <a:t>Topic From</a:t>
                      </a:r>
                      <a:br>
                        <a:rPr lang="en-US" sz="1400" dirty="0">
                          <a:latin typeface="Consolas" panose="020B0609020204030204" pitchFamily="49" charset="0"/>
                        </a:rPr>
                      </a:br>
                      <a:r>
                        <a:rPr lang="en-US" sz="1400" dirty="0">
                          <a:latin typeface="Consolas" panose="020B0609020204030204" pitchFamily="49" charset="0"/>
                        </a:rPr>
                        <a:t>Slide #6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onsolas" panose="020B0609020204030204" pitchFamily="49" charset="0"/>
                        </a:rPr>
                        <a:t>Value * </a:t>
                      </a:r>
                      <a:r>
                        <a:rPr lang="en-US" sz="1400" dirty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</a:rPr>
                        <a:t>2.4%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onsolas" panose="020B0609020204030204" pitchFamily="49" charset="0"/>
                        </a:rPr>
                        <a:t>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993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onsolas" panose="020B0609020204030204" pitchFamily="49" charset="0"/>
                        </a:rPr>
                        <a:t>Coin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onsolas" panose="020B0609020204030204" pitchFamily="49" charset="0"/>
                        </a:rPr>
                        <a:t>228T </a:t>
                      </a:r>
                      <a:r>
                        <a:rPr lang="en-US" sz="1200" dirty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</a:rPr>
                        <a:t>* 2.4%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u="none" dirty="0">
                          <a:latin typeface="Consolas" panose="020B0609020204030204" pitchFamily="49" charset="0"/>
                        </a:rPr>
                        <a:t>$ 5.4 trillion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049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onsolas" panose="020B0609020204030204" pitchFamily="49" charset="0"/>
                        </a:rPr>
                        <a:t>Mining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Consolas" panose="020B0609020204030204" pitchFamily="49" charset="0"/>
                        </a:rPr>
                        <a:t>NPV(640Bg=6.2%r=10%) </a:t>
                      </a:r>
                      <a:r>
                        <a:rPr lang="en-US" sz="1000" dirty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</a:rPr>
                        <a:t>* 2.4%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u="none" dirty="0">
                          <a:latin typeface="Consolas" panose="020B0609020204030204" pitchFamily="49" charset="0"/>
                        </a:rPr>
                        <a:t>$ 403 billion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147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onsolas" panose="020B0609020204030204" pitchFamily="49" charset="0"/>
                        </a:rPr>
                        <a:t>ICANN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Consolas" panose="020B0609020204030204" pitchFamily="49" charset="0"/>
                        </a:rPr>
                        <a:t>NPV($100Mr=10%) </a:t>
                      </a:r>
                      <a:r>
                        <a:rPr lang="en-US" sz="1000" dirty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</a:rPr>
                        <a:t>* 2.4%</a:t>
                      </a:r>
                      <a:r>
                        <a:rPr lang="en-US" sz="1050" dirty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</a:rPr>
                        <a:t> </a:t>
                      </a:r>
                      <a:endParaRPr lang="en-US" sz="10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u="none" dirty="0">
                          <a:latin typeface="Consolas" panose="020B0609020204030204" pitchFamily="49" charset="0"/>
                        </a:rPr>
                        <a:t>$ 24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29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onsolas" panose="020B0609020204030204" pitchFamily="49" charset="0"/>
                        </a:rPr>
                        <a:t>Oracles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onsolas" panose="020B0609020204030204" pitchFamily="49" charset="0"/>
                        </a:rPr>
                        <a:t>$10B </a:t>
                      </a:r>
                      <a:r>
                        <a:rPr lang="en-US" sz="1200" dirty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</a:rPr>
                        <a:t>* 2.4%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u="none" dirty="0">
                          <a:latin typeface="Consolas" panose="020B0609020204030204" pitchFamily="49" charset="0"/>
                        </a:rPr>
                        <a:t>$ 240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947180"/>
                  </a:ext>
                </a:extLst>
              </a:tr>
              <a:tr h="255898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onsolas" panose="020B0609020204030204" pitchFamily="49" charset="0"/>
                        </a:rPr>
                        <a:t>BitAssets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onsolas" panose="020B0609020204030204" pitchFamily="49" charset="0"/>
                        </a:rPr>
                        <a:t>$1B </a:t>
                      </a:r>
                      <a:r>
                        <a:rPr lang="en-US" sz="1200" dirty="0">
                          <a:solidFill>
                            <a:srgbClr val="00B0F0"/>
                          </a:solidFill>
                          <a:latin typeface="Consolas" panose="020B0609020204030204" pitchFamily="49" charset="0"/>
                        </a:rPr>
                        <a:t>* 2.4%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u="none" dirty="0">
                          <a:latin typeface="Consolas" panose="020B0609020204030204" pitchFamily="49" charset="0"/>
                        </a:rPr>
                        <a:t>$ 24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404533"/>
                  </a:ext>
                </a:extLst>
              </a:tr>
            </a:tbl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49DB9E-E2AE-BC0E-E040-0B1A6FBE7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13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85B7C0-9625-0911-CAD7-8646F7BE7FC1}"/>
              </a:ext>
            </a:extLst>
          </p:cNvPr>
          <p:cNvSpPr txBox="1">
            <a:spLocks/>
          </p:cNvSpPr>
          <p:nvPr/>
        </p:nvSpPr>
        <p:spPr>
          <a:xfrm>
            <a:off x="9350761" y="1720833"/>
            <a:ext cx="1170389" cy="202447"/>
          </a:xfrm>
          <a:prstGeom prst="rect">
            <a:avLst/>
          </a:prstGeom>
          <a:solidFill>
            <a:schemeClr val="accent6">
              <a:lumMod val="60000"/>
              <a:lumOff val="40000"/>
              <a:alpha val="69804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000" dirty="0">
                <a:latin typeface="Consolas" panose="020B0609020204030204" pitchFamily="49" charset="0"/>
              </a:rPr>
              <a:t>$ 5 million </a:t>
            </a:r>
            <a:r>
              <a:rPr lang="en-US" sz="1000" dirty="0">
                <a:latin typeface="Consolas" panose="020B0609020204030204" pitchFamily="49" charset="0"/>
                <a:sym typeface="Wingdings" panose="05000000000000000000" pitchFamily="2" charset="2"/>
              </a:rPr>
              <a:t> </a:t>
            </a:r>
            <a:endParaRPr lang="en-US" sz="1000" b="1" dirty="0">
              <a:latin typeface="Consolas" panose="020B0609020204030204" pitchFamily="49" charset="0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9B4C05F4-212E-A608-1470-BD83E85D4D51}"/>
              </a:ext>
            </a:extLst>
          </p:cNvPr>
          <p:cNvSpPr txBox="1">
            <a:spLocks/>
          </p:cNvSpPr>
          <p:nvPr/>
        </p:nvSpPr>
        <p:spPr>
          <a:xfrm>
            <a:off x="191218" y="959529"/>
            <a:ext cx="7078716" cy="365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We offer a much better deal than our competitors.</a:t>
            </a:r>
          </a:p>
        </p:txBody>
      </p:sp>
    </p:spTree>
    <p:extLst>
      <p:ext uri="{BB962C8B-B14F-4D97-AF65-F5344CB8AC3E}">
        <p14:creationId xmlns:p14="http://schemas.microsoft.com/office/powerpoint/2010/main" val="4126262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59CE8-EDC3-677C-0853-749BD75CB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99" y="228570"/>
            <a:ext cx="6035462" cy="804392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4800" dirty="0"/>
              <a:t>Details / Summary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08E206A-2E4F-E057-AC48-2E129CCC62B4}"/>
              </a:ext>
            </a:extLst>
          </p:cNvPr>
          <p:cNvSpPr txBox="1">
            <a:spLocks/>
          </p:cNvSpPr>
          <p:nvPr/>
        </p:nvSpPr>
        <p:spPr>
          <a:xfrm>
            <a:off x="392499" y="1317098"/>
            <a:ext cx="5068202" cy="22466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1" u="sng" dirty="0">
                <a:latin typeface="Consolas" panose="020B0609020204030204" pitchFamily="49" charset="0"/>
              </a:rPr>
              <a:t>Mandatory</a:t>
            </a:r>
            <a:r>
              <a:rPr lang="en-US" sz="2400" dirty="0">
                <a:latin typeface="Consolas" panose="020B0609020204030204" pitchFamily="49" charset="0"/>
              </a:rPr>
              <a:t> accredited investor questionnaire (US) or Reg-S (non USA)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L2L is a Delaware C </a:t>
            </a:r>
            <a:r>
              <a:rPr lang="en-US" sz="2400" dirty="0" err="1">
                <a:latin typeface="Consolas" panose="020B0609020204030204" pitchFamily="49" charset="0"/>
              </a:rPr>
              <a:t>corp</a:t>
            </a:r>
            <a:r>
              <a:rPr lang="en-US" sz="2400" dirty="0">
                <a:latin typeface="Consolas" panose="020B0609020204030204" pitchFamily="49" charset="0"/>
              </a:rPr>
              <a:t> 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Token warrant, from separate BVI entity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100% common stock (No preferred, etc)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L2L has zero debt, Current assets $1.9M</a:t>
            </a:r>
            <a:endParaRPr lang="en-US" sz="2400" i="1" u="sng" dirty="0">
              <a:latin typeface="Consolas" panose="020B0609020204030204" pitchFamily="49" charset="0"/>
            </a:endParaRPr>
          </a:p>
          <a:p>
            <a:r>
              <a:rPr lang="en-US" sz="2400" dirty="0">
                <a:latin typeface="Consolas" panose="020B0609020204030204" pitchFamily="49" charset="0"/>
              </a:rPr>
              <a:t>Default ticket size: $250k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DF86BD1-CBD2-6C0B-C1F3-13448D1D0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3077" y="1163195"/>
            <a:ext cx="2146615" cy="3084043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8555DCA-033C-DE6B-9879-73E0137F7562}"/>
              </a:ext>
            </a:extLst>
          </p:cNvPr>
          <p:cNvSpPr txBox="1">
            <a:spLocks/>
          </p:cNvSpPr>
          <p:nvPr/>
        </p:nvSpPr>
        <p:spPr>
          <a:xfrm>
            <a:off x="5593530" y="1163195"/>
            <a:ext cx="4116718" cy="3161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Consolas" panose="020B0609020204030204" pitchFamily="49" charset="0"/>
              </a:rPr>
              <a:t>Send: </a:t>
            </a:r>
            <a:r>
              <a:rPr lang="en-US" sz="1800" u="sng" dirty="0">
                <a:latin typeface="Consolas" panose="020B0609020204030204" pitchFamily="49" charset="0"/>
              </a:rPr>
              <a:t>name</a:t>
            </a:r>
            <a:r>
              <a:rPr lang="en-US" sz="1800" dirty="0">
                <a:latin typeface="Consolas" panose="020B0609020204030204" pitchFamily="49" charset="0"/>
              </a:rPr>
              <a:t> + </a:t>
            </a:r>
            <a:r>
              <a:rPr lang="en-US" sz="1800" u="sng" dirty="0">
                <a:latin typeface="Consolas" panose="020B0609020204030204" pitchFamily="49" charset="0"/>
              </a:rPr>
              <a:t>title</a:t>
            </a:r>
            <a:r>
              <a:rPr lang="en-US" sz="1800" dirty="0">
                <a:latin typeface="Consolas" panose="020B0609020204030204" pitchFamily="49" charset="0"/>
              </a:rPr>
              <a:t> + </a:t>
            </a:r>
            <a:r>
              <a:rPr lang="en-US" sz="1800" u="sng" dirty="0">
                <a:latin typeface="Consolas" panose="020B0609020204030204" pitchFamily="49" charset="0"/>
              </a:rPr>
              <a:t>email/phone</a:t>
            </a:r>
            <a:r>
              <a:rPr lang="en-US" sz="1800" dirty="0">
                <a:latin typeface="Consolas" panose="020B0609020204030204" pitchFamily="49" charset="0"/>
              </a:rPr>
              <a:t> + mailing </a:t>
            </a:r>
            <a:r>
              <a:rPr lang="en-US" sz="1800" u="sng" dirty="0">
                <a:latin typeface="Consolas" panose="020B0609020204030204" pitchFamily="49" charset="0"/>
              </a:rPr>
              <a:t>address</a:t>
            </a:r>
            <a:r>
              <a:rPr lang="en-US" sz="1800" dirty="0">
                <a:latin typeface="Consolas" panose="020B0609020204030204" pitchFamily="49" charset="0"/>
              </a:rPr>
              <a:t> + ticket </a:t>
            </a:r>
            <a:r>
              <a:rPr lang="en-US" sz="1800" u="sng" dirty="0">
                <a:latin typeface="Consolas" panose="020B0609020204030204" pitchFamily="49" charset="0"/>
              </a:rPr>
              <a:t>size</a:t>
            </a:r>
            <a:r>
              <a:rPr lang="en-US" sz="1800" dirty="0">
                <a:latin typeface="Consolas" panose="020B0609020204030204" pitchFamily="49" charset="0"/>
              </a:rPr>
              <a:t>, to:</a:t>
            </a:r>
          </a:p>
          <a:p>
            <a:endParaRPr lang="en-US" sz="1800" dirty="0">
              <a:latin typeface="Consolas" panose="020B0609020204030204" pitchFamily="49" charset="0"/>
            </a:endParaRPr>
          </a:p>
          <a:p>
            <a:endParaRPr lang="en-US" sz="1800" dirty="0">
              <a:latin typeface="Consolas" panose="020B0609020204030204" pitchFamily="49" charset="0"/>
            </a:endParaRPr>
          </a:p>
          <a:p>
            <a:endParaRPr lang="en-US" sz="1800" dirty="0">
              <a:latin typeface="Consolas" panose="020B0609020204030204" pitchFamily="49" charset="0"/>
            </a:endParaRPr>
          </a:p>
          <a:p>
            <a:endParaRPr lang="en-US" sz="1800" dirty="0">
              <a:latin typeface="Consolas" panose="020B0609020204030204" pitchFamily="49" charset="0"/>
            </a:endParaRPr>
          </a:p>
          <a:p>
            <a:endParaRPr lang="en-US" sz="1800" dirty="0">
              <a:latin typeface="Consolas" panose="020B0609020204030204" pitchFamily="49" charset="0"/>
            </a:endParaRPr>
          </a:p>
          <a:p>
            <a:r>
              <a:rPr lang="en-US" sz="1800" dirty="0">
                <a:latin typeface="Consolas" panose="020B0609020204030204" pitchFamily="49" charset="0"/>
              </a:rPr>
              <a:t>Accepted: USD, BTC, USDT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C756FB0-926C-3C67-2813-23F929E92556}"/>
              </a:ext>
            </a:extLst>
          </p:cNvPr>
          <p:cNvSpPr txBox="1">
            <a:spLocks/>
          </p:cNvSpPr>
          <p:nvPr/>
        </p:nvSpPr>
        <p:spPr>
          <a:xfrm>
            <a:off x="6095998" y="2096580"/>
            <a:ext cx="3134036" cy="16654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Consolas" panose="020B0609020204030204" pitchFamily="49" charset="0"/>
                <a:hlinkClick r:id="rId3"/>
              </a:rPr>
              <a:t>paul@layertwolabs.com</a:t>
            </a:r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Twitter: @truthcoin 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Telegram: @psztorc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Signal: (321) 248-1686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66E511D-92E2-099E-43D3-7E0B8AEF5562}"/>
              </a:ext>
            </a:extLst>
          </p:cNvPr>
          <p:cNvSpPr txBox="1">
            <a:spLocks/>
          </p:cNvSpPr>
          <p:nvPr/>
        </p:nvSpPr>
        <p:spPr>
          <a:xfrm>
            <a:off x="2281473" y="4517681"/>
            <a:ext cx="6948561" cy="19612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Consolas" panose="020B0609020204030204" pitchFamily="49" charset="0"/>
              </a:rPr>
              <a:t>LayerTwo Labs is raising $ 5 million in their 2</a:t>
            </a:r>
            <a:r>
              <a:rPr lang="en-US" sz="2400" baseline="30000" dirty="0">
                <a:latin typeface="Consolas" panose="020B0609020204030204" pitchFamily="49" charset="0"/>
              </a:rPr>
              <a:t>nd</a:t>
            </a:r>
            <a:r>
              <a:rPr lang="en-US" sz="2400" dirty="0">
                <a:latin typeface="Consolas" panose="020B0609020204030204" pitchFamily="49" charset="0"/>
              </a:rPr>
              <a:t> round, to further the mission of “making every transaction a Bitcoin txn”.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Consolas" panose="020B0609020204030204" pitchFamily="49" charset="0"/>
              </a:rPr>
              <a:t>Drivechains foster </a:t>
            </a:r>
            <a:r>
              <a:rPr lang="en-US" sz="2400" i="1" u="sng" dirty="0">
                <a:latin typeface="Consolas" panose="020B0609020204030204" pitchFamily="49" charset="0"/>
              </a:rPr>
              <a:t>competition</a:t>
            </a:r>
            <a:r>
              <a:rPr lang="en-US" sz="2400" dirty="0">
                <a:latin typeface="Consolas" panose="020B0609020204030204" pitchFamily="49" charset="0"/>
              </a:rPr>
              <a:t> among software </a:t>
            </a:r>
            <a:r>
              <a:rPr lang="en-US" sz="2400" dirty="0" err="1">
                <a:latin typeface="Consolas" panose="020B0609020204030204" pitchFamily="49" charset="0"/>
              </a:rPr>
              <a:t>devs</a:t>
            </a:r>
            <a:r>
              <a:rPr lang="en-US" sz="2400" dirty="0">
                <a:latin typeface="Consolas" panose="020B0609020204030204" pitchFamily="49" charset="0"/>
              </a:rPr>
              <a:t>, and allow different users to run different software.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Consolas" panose="020B0609020204030204" pitchFamily="49" charset="0"/>
              </a:rPr>
              <a:t>Working demos of this software have already been built, and the idea has high-profile endorsements (LayerTwoLabs.com/friends).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Consolas" panose="020B0609020204030204" pitchFamily="49" charset="0"/>
              </a:rPr>
              <a:t>Rival L2s are not merged mined, and thus doomed – nonetheless these doomed L2s have raised hundreds of millions of dollars.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Consolas" panose="020B0609020204030204" pitchFamily="49" charset="0"/>
              </a:rPr>
              <a:t>If BTC does not innovate, it may be replaced (and go to $0).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901E570-A6AB-58E8-50E0-6699EB4A3137}"/>
              </a:ext>
            </a:extLst>
          </p:cNvPr>
          <p:cNvSpPr txBox="1">
            <a:spLocks/>
          </p:cNvSpPr>
          <p:nvPr/>
        </p:nvSpPr>
        <p:spPr>
          <a:xfrm>
            <a:off x="4291708" y="6514394"/>
            <a:ext cx="2928089" cy="3206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latin typeface="Consolas" panose="020B0609020204030204" pitchFamily="49" charset="0"/>
              </a:rPr>
              <a:t>Thanks for your attention.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33B30-23FD-1308-27F2-7617EC0EA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9/12/2024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C8E2CB-ABED-20ED-9383-F993B7112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LayerTwoLabs.com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EFF4FB-C525-E0EB-4BE1-C588301D7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0AA78-AA0C-4201-8B76-B71E25BF953D}" type="slidenum">
              <a:rPr lang="en-US" smtClean="0"/>
              <a:t>14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89AB71D-9456-6128-4573-1D7EC455072D}"/>
              </a:ext>
            </a:extLst>
          </p:cNvPr>
          <p:cNvSpPr txBox="1">
            <a:spLocks/>
          </p:cNvSpPr>
          <p:nvPr/>
        </p:nvSpPr>
        <p:spPr>
          <a:xfrm>
            <a:off x="1113576" y="4517681"/>
            <a:ext cx="992990" cy="3206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latin typeface="Consolas" panose="020B0609020204030204" pitchFamily="49" charset="0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347961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28535</TotalTime>
  <Words>2936</Words>
  <Application>Microsoft Office PowerPoint</Application>
  <PresentationFormat>Widescreen</PresentationFormat>
  <Paragraphs>297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Consolas</vt:lpstr>
      <vt:lpstr>Office Theme</vt:lpstr>
      <vt:lpstr>LayerTwo Labs Making every transaction a Bitcoin txn.</vt:lpstr>
      <vt:lpstr>Mission</vt:lpstr>
      <vt:lpstr>Problem</vt:lpstr>
      <vt:lpstr>Solution</vt:lpstr>
      <vt:lpstr>Demo</vt:lpstr>
      <vt:lpstr>Market Potential</vt:lpstr>
      <vt:lpstr>Business Model / Strategy / Comparative Advantage</vt:lpstr>
      <vt:lpstr>Traction</vt:lpstr>
      <vt:lpstr>Traction</vt:lpstr>
      <vt:lpstr>Go-To-Market</vt:lpstr>
      <vt:lpstr>Team</vt:lpstr>
      <vt:lpstr>Roadmap / The Plan</vt:lpstr>
      <vt:lpstr>The Ask</vt:lpstr>
      <vt:lpstr>Details / 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Sztorc</dc:creator>
  <cp:lastModifiedBy>Paul Sztorc</cp:lastModifiedBy>
  <cp:revision>15</cp:revision>
  <dcterms:created xsi:type="dcterms:W3CDTF">2024-08-30T18:41:48Z</dcterms:created>
  <dcterms:modified xsi:type="dcterms:W3CDTF">2025-03-21T15:47:42Z</dcterms:modified>
</cp:coreProperties>
</file>